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3"/>
  </p:notesMasterIdLst>
  <p:handoutMasterIdLst>
    <p:handoutMasterId r:id="rId24"/>
  </p:handoutMasterIdLst>
  <p:sldIdLst>
    <p:sldId id="308" r:id="rId2"/>
    <p:sldId id="310" r:id="rId3"/>
    <p:sldId id="311" r:id="rId4"/>
    <p:sldId id="317" r:id="rId5"/>
    <p:sldId id="318" r:id="rId6"/>
    <p:sldId id="312" r:id="rId7"/>
    <p:sldId id="313" r:id="rId8"/>
    <p:sldId id="316" r:id="rId9"/>
    <p:sldId id="319" r:id="rId10"/>
    <p:sldId id="320" r:id="rId11"/>
    <p:sldId id="322" r:id="rId12"/>
    <p:sldId id="321" r:id="rId13"/>
    <p:sldId id="326" r:id="rId14"/>
    <p:sldId id="328" r:id="rId15"/>
    <p:sldId id="327" r:id="rId16"/>
    <p:sldId id="329" r:id="rId17"/>
    <p:sldId id="331" r:id="rId18"/>
    <p:sldId id="325" r:id="rId19"/>
    <p:sldId id="330" r:id="rId20"/>
    <p:sldId id="333" r:id="rId21"/>
    <p:sldId id="334" r:id="rId22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2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9D5"/>
    <a:srgbClr val="B0001A"/>
    <a:srgbClr val="003626"/>
    <a:srgbClr val="004832"/>
    <a:srgbClr val="004731"/>
    <a:srgbClr val="0A3023"/>
    <a:srgbClr val="00286B"/>
    <a:srgbClr val="00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94" autoAdjust="0"/>
  </p:normalViewPr>
  <p:slideViewPr>
    <p:cSldViewPr snapToObjects="1">
      <p:cViewPr>
        <p:scale>
          <a:sx n="125" d="100"/>
          <a:sy n="125" d="100"/>
        </p:scale>
        <p:origin x="-1224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fld id="{377E9808-F07D-1942-B812-B1D47C58E15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179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 smtClean="0"/>
              <a:t>Click to edit Master text styles</a:t>
            </a:r>
          </a:p>
          <a:p>
            <a:pPr lvl="1"/>
            <a:r>
              <a:rPr lang="en-GB" altLang="en-US" noProof="0" smtClean="0"/>
              <a:t>Second level</a:t>
            </a:r>
          </a:p>
          <a:p>
            <a:pPr lvl="2"/>
            <a:r>
              <a:rPr lang="en-GB" altLang="en-US" noProof="0" smtClean="0"/>
              <a:t>Third level</a:t>
            </a:r>
          </a:p>
          <a:p>
            <a:pPr lvl="3"/>
            <a:r>
              <a:rPr lang="en-GB" altLang="en-US" noProof="0" smtClean="0"/>
              <a:t>Fourth level</a:t>
            </a:r>
          </a:p>
          <a:p>
            <a:pPr lvl="4"/>
            <a:r>
              <a:rPr lang="en-GB" altLang="en-US" noProof="0" smtClean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cs typeface="+mn-cs"/>
              </a:defRPr>
            </a:lvl1pPr>
          </a:lstStyle>
          <a:p>
            <a:pPr>
              <a:defRPr/>
            </a:pPr>
            <a:fld id="{F54D838A-40B2-6349-9358-C144FB2C6A4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9979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Лінгвістична структурна функція словосполучень </a:t>
            </a:r>
            <a:r>
              <a:rPr lang="uk-UA" sz="1200" i="1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Ukraine's corrupt elites 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“українська корумпована еліта” та </a:t>
            </a:r>
            <a:r>
              <a:rPr lang="uk-UA" sz="1200" i="1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western support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“допомога заходу” є тотожними, що не дозволяє реципієнтові відразу побачити різницю в їхньому неоднаковому прагматичному навантаженні та комунікативній функції.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D838A-40B2-6349-9358-C144FB2C6A4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45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Побєдобєсні</a:t>
            </a:r>
            <a:r>
              <a:rPr lang="uk-UA" baseline="0" dirty="0" smtClean="0"/>
              <a:t> пісні покликані викликати ностальгію за “великою країною яку ми втратили”, спільним минулим. Ці пісні переспівуються з новими українськими текстами і оригінальні пісні – перестають виконувати російську пропагандистську функцію, тому що починають сприйматися менш серйозно або з іронією частиною їх цільової аудиторії. Пісня Ореста Лютого “Слава Україні” виконується на мотив “дєнь побєди” – і вибиває ґрунт з під-ніг російської пропаганди, що намагається використати цю пісню в контексті побєдобєсія – більш детально – див. у (Бабич, 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D838A-40B2-6349-9358-C144FB2C6A4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9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учасники історичних подій бачили “визволення” України та Європи в контексті не менш масштабних російських злочинів, що сталися або мали статися в відносно короткому проміжку історичного часу, таких як насильницька колективізація, масова депортація, розстріли та репресії проти мирного населення, голодомор та депортація кримських татар в Україні, придушення східно-берлінського, будапештського та празького повстань, протестів польських профспілок в країнах так званого соціалістичного табору, тому не могли сприймати просування радянської армії та загонів НКВД на схід у звичайній позитивній інтерпретації, пов’язаній з терміном “визволення”</a:t>
            </a:r>
            <a:r>
              <a:rPr lang="en-GB" dirty="0" smtClean="0">
                <a:effectLst/>
              </a:rPr>
              <a:t> </a:t>
            </a:r>
            <a:endParaRPr lang="uk-UA" dirty="0" smtClean="0">
              <a:effectLst/>
            </a:endParaRPr>
          </a:p>
          <a:p>
            <a:endParaRPr lang="uk-UA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маргіналізують реальні факти та проголошують принцип підпорядкування об’єктивної істини владі (Scruton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, 2017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) – істинним є все, що реалізує та зміцнює тоталітарну владу та поширює її міжнародний вплив. Ідентичні методи “пост-правди” зараз широко застосовуються Росією в інтерпретації сучасних подій та виправданні власних військових злочинів, таких як застосування хімічної зброї в Сирії (Wintour, 2017).</a:t>
            </a:r>
            <a:endParaRPr lang="en-GB" sz="1200" kern="1200" dirty="0" smtClean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D838A-40B2-6349-9358-C144FB2C6A4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55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Зверніть</a:t>
            </a:r>
            <a:r>
              <a:rPr lang="uk-UA" baseline="0" dirty="0" smtClean="0"/>
              <a:t> увагу – ліворуч – німецький офіцер дивізії, має розрізнювальні знаки </a:t>
            </a:r>
            <a:r>
              <a:rPr lang="en-GB" baseline="0" dirty="0" smtClean="0"/>
              <a:t>SS </a:t>
            </a:r>
            <a:r>
              <a:rPr lang="uk-UA" baseline="0" dirty="0" smtClean="0"/>
              <a:t>на комірі (і кокарду з черепом). Посередині – Юрій Крохмалюк, український офіцер, замість відзнак </a:t>
            </a:r>
            <a:r>
              <a:rPr lang="en-GB" baseline="0" dirty="0" smtClean="0"/>
              <a:t>CC – </a:t>
            </a:r>
            <a:r>
              <a:rPr lang="uk-UA" baseline="0" dirty="0" smtClean="0"/>
              <a:t>золотий левик – символ Української дивізії; праворуч – український капелан дивізії – капелани не носили кашкетів з черепом. Бачимо, що українські дивізійники відрізнялися від німецьких Ваффен-СС навіть за формою, на відміну від німців – звання не могли починатися з СС (лише з Ваффен-); Отже, асоціація з СС була лише за формальним підпорядкуванням, і не використовувалася в назвах на практиці.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D838A-40B2-6349-9358-C144FB2C6A4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47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На фотографії праворуч, зробленій у</a:t>
            </a:r>
            <a:r>
              <a:rPr lang="uk-UA" baseline="0" dirty="0" smtClean="0"/>
              <a:t> 1986 році</a:t>
            </a:r>
            <a:r>
              <a:rPr lang="uk-UA" dirty="0" smtClean="0"/>
              <a:t> – Роман Дубиняк – крайній зліва, по центру</a:t>
            </a:r>
            <a:r>
              <a:rPr lang="uk-UA" baseline="0" dirty="0" smtClean="0"/>
              <a:t> – Ярослав Стецько, крайній праворуч – Петро Цибаняк. </a:t>
            </a:r>
          </a:p>
          <a:p>
            <a:r>
              <a:rPr lang="uk-UA" baseline="0" dirty="0" smtClean="0"/>
              <a:t>Фото ліворуч – зроблене на початку 2017 року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D838A-40B2-6349-9358-C144FB2C6A4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796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Фото нагадує картини сьогоднішнього дня – від’їзд солдатів в АТО – є прямі</a:t>
            </a:r>
            <a:r>
              <a:rPr lang="uk-UA" baseline="0" dirty="0" smtClean="0"/>
              <a:t> паралелі тих часів з нашим часом.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D838A-40B2-6349-9358-C144FB2C6A4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60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Ген. Павло Шандрук в</a:t>
            </a:r>
            <a:r>
              <a:rPr lang="uk-UA" baseline="0" dirty="0" smtClean="0"/>
              <a:t> 1939 р. очолював бригаду в польському війську, воював під командуванням генерала Адерса проти об’єднаної німецько-радянської агресії. Відзначився вмілим керуванням віськами, врятував від розгрому бригаду, за що згодом був нагороджений Андерсом вищим орденом Польщі – </a:t>
            </a:r>
            <a:r>
              <a:rPr lang="en-GB" baseline="0" dirty="0" err="1" smtClean="0"/>
              <a:t>Virtuti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Militari</a:t>
            </a:r>
            <a:r>
              <a:rPr lang="uk-UA" baseline="0" dirty="0" smtClean="0"/>
              <a:t>. Англія вступила в 2-гу світову війну на боці Польщі. В той час в складі польської армії кожен 10-ий воїн був українцем – українці і їхній генерал були союзниками, а СРСР – поплічником агресора. Великобританія, на відміну від СРСР, не забуває своїх союзників, і справжню суть комуністичного режиму, що в 1939 р об’єднався і активно співробітничав з нацизмом – і відмовивля від цієї співпраці лише через прямий напад свого колишнього побратима по агресії. Після капітуляції польської армії – Шандрук потрапив до німецькогго полону і був ув’язнений, Андерс – до російських таборів, випущений лише в 1941 р, для створення польського війська в складі радянської армії. Через погане озброєння і ставлення просив можливості перейти зі своїми солдатами до англійців. Врешті Сталін погодився, польских солдатів з Андерсом направили через Іран до Африки – згодом вони взяли участь в наступі в Італії під командуванням Головнокомандувача Союзних Військ в Італії фельдмаршала лорда Гарольда Александера, відзначившись у боях. </a:t>
            </a:r>
          </a:p>
          <a:p>
            <a:r>
              <a:rPr lang="uk-UA" baseline="0" dirty="0" smtClean="0"/>
              <a:t>В 1945 році Шандрук підкорядкував собі дивізію Галичина – як Першу Українську дивізію Української Національної Армії (УНА), і прийняв присягу в дивізійників на вірність Україні</a:t>
            </a:r>
          </a:p>
          <a:p>
            <a:r>
              <a:rPr lang="uk-UA" baseline="0" dirty="0" smtClean="0"/>
              <a:t>Гарольд Александер та Владислав Андерс продовжували бути союзниками з Павлом Шандруком та його армією – так само, як і в 1939 р. За свідченням Романа Дубиняка є також інший можливий зв’язок між Шандруком та Александером – , в 1-у світову війну Александер брав участь у британській місії в Польші і воював на боці анти-більшовистських російських військ (денікінців), і був взятий в полон комуністами. Шандрук з армією УНР проводив в той час рейд тилами червоної армії і визволив Александера з полону, врятувавши йому життя. Александер був дуже вдячний, і в кінці війни, коли Шандрук попросив його допомогти Дивізії – відразу погодився, сказавши привести Дивізію в розташування 9-ої армії в Австрії. Українцям залишили зброю, і ставилися до них весь час як до союзників, а не як до полонених ворогів. Чому? Відповідь – тому що вони насправді і були союзникамі, так їх розглядав Британський уряд і перед, і під час, і після війни – також допомагаючи післявоєнній боротьбі УПА силами секретних спецслужб, таких як </a:t>
            </a:r>
            <a:r>
              <a:rPr lang="en-GB" baseline="0" dirty="0" smtClean="0"/>
              <a:t>MI6</a:t>
            </a:r>
          </a:p>
          <a:p>
            <a:r>
              <a:rPr lang="en-GB" baseline="0" dirty="0" smtClean="0"/>
              <a:t>-- </a:t>
            </a:r>
            <a:r>
              <a:rPr lang="uk-UA" baseline="0" dirty="0" smtClean="0"/>
              <a:t>але це має бути темою окремого дослідження.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D838A-40B2-6349-9358-C144FB2C6A46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449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Роман Дубиняк</a:t>
            </a:r>
            <a:r>
              <a:rPr lang="uk-UA" baseline="0" dirty="0" smtClean="0"/>
              <a:t> як с</a:t>
            </a:r>
            <a:r>
              <a:rPr lang="uk-UA" dirty="0" smtClean="0"/>
              <a:t>правжній патріот і справжній солдат... Хоче далі служити Україні.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D838A-40B2-6349-9358-C144FB2C6A46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11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ltGray">
          <a:xfrm>
            <a:off x="76200" y="76200"/>
            <a:ext cx="8991600" cy="6705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2400">
              <a:solidFill>
                <a:srgbClr val="8D010F"/>
              </a:solidFill>
              <a:latin typeface="Times" charset="0"/>
              <a:cs typeface="+mn-cs"/>
            </a:endParaRPr>
          </a:p>
        </p:txBody>
      </p:sp>
      <p:pic>
        <p:nvPicPr>
          <p:cNvPr id="5" name="Picture 11" descr="LeedsUni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25" y="441325"/>
            <a:ext cx="22748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9"/>
          <p:cNvSpPr>
            <a:spLocks noChangeShapeType="1"/>
          </p:cNvSpPr>
          <p:nvPr/>
        </p:nvSpPr>
        <p:spPr bwMode="white">
          <a:xfrm>
            <a:off x="201613" y="1341438"/>
            <a:ext cx="871378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ltGray">
          <a:xfrm>
            <a:off x="355600" y="420688"/>
            <a:ext cx="48768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GB" sz="2800" smtClean="0">
                <a:solidFill>
                  <a:schemeClr val="bg1"/>
                </a:solidFill>
                <a:cs typeface="+mn-cs"/>
              </a:rPr>
              <a:t>School of something</a:t>
            </a:r>
          </a:p>
          <a:p>
            <a:pPr>
              <a:spcBef>
                <a:spcPct val="0"/>
              </a:spcBef>
              <a:defRPr/>
            </a:pPr>
            <a:r>
              <a:rPr lang="en-GB" sz="1400" smtClean="0">
                <a:solidFill>
                  <a:schemeClr val="bg1"/>
                </a:solidFill>
                <a:cs typeface="+mn-cs"/>
              </a:rPr>
              <a:t>FACULTY OF OTHER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49250" y="2565400"/>
            <a:ext cx="7772400" cy="549275"/>
          </a:xfrm>
        </p:spPr>
        <p:txBody>
          <a:bodyPr anchor="t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altLang="en-US" noProof="0" smtClean="0"/>
              <a:t>Click to edit Master title style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352425" y="3990975"/>
            <a:ext cx="5394325" cy="519113"/>
          </a:xfrm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altLang="en-US" noProof="0" smtClean="0"/>
              <a:t>Click to edit Master subtitle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9278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9278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9278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A91A62-C4AD-0149-9B12-C0CA74643E7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74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DBBCF-4D6B-A840-9919-C84F6F3AF6B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204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422275"/>
            <a:ext cx="2106612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422275"/>
            <a:ext cx="6170613" cy="5592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93F5E-0023-384F-B1DA-D051FE364A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944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22275"/>
            <a:ext cx="4876800" cy="738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5600" y="1665288"/>
            <a:ext cx="4138613" cy="4349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65288"/>
            <a:ext cx="4138612" cy="2098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916363"/>
            <a:ext cx="4138612" cy="2098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4101A-B921-B04C-9A66-B0A12B983B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93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F873F-A7DC-4E49-B3CD-2D8CDE98BE6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73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9D6E2-7AF9-6746-9CCD-536FEF754A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72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665288"/>
            <a:ext cx="4138613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65288"/>
            <a:ext cx="4138612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EF19F-9E0E-2A42-B2BC-BF43FAD3175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8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43D80-9A1A-2745-A203-822FF284781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63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192013-66BF-2A48-AE73-CA6DA63C781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15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F9DE4-3089-D344-9BBF-F42E8DA03E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105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9265F-4DBA-A547-8623-EF8A89B791F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03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4A743-6F12-2440-B8DC-837D07FC5F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5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ltGray">
          <a:xfrm>
            <a:off x="76200" y="76200"/>
            <a:ext cx="8991600" cy="1258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2400">
              <a:solidFill>
                <a:srgbClr val="8D010F"/>
              </a:solidFill>
              <a:latin typeface="Times" charset="0"/>
              <a:cs typeface="+mn-cs"/>
            </a:endParaRPr>
          </a:p>
        </p:txBody>
      </p:sp>
      <p:pic>
        <p:nvPicPr>
          <p:cNvPr id="1027" name="Picture 11" descr="LeedsUniWhit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13" y="800100"/>
            <a:ext cx="1335087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1665288"/>
            <a:ext cx="8429625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ltGray">
          <a:xfrm>
            <a:off x="355600" y="422275"/>
            <a:ext cx="4876800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94848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4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94848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0"/>
              </a:spcBef>
              <a:defRPr sz="14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94848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400">
                <a:latin typeface="Times" charset="0"/>
                <a:cs typeface="+mn-cs"/>
              </a:defRPr>
            </a:lvl1pPr>
          </a:lstStyle>
          <a:p>
            <a:pPr>
              <a:defRPr/>
            </a:pPr>
            <a:fld id="{6F3D95CD-F01D-3F46-98FD-9BDD4A564C1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033" name="Line 10"/>
          <p:cNvSpPr>
            <a:spLocks noChangeShapeType="1"/>
          </p:cNvSpPr>
          <p:nvPr/>
        </p:nvSpPr>
        <p:spPr bwMode="white">
          <a:xfrm>
            <a:off x="201613" y="1600200"/>
            <a:ext cx="871378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40000"/>
        </a:spcAft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71463" indent="-269875" algn="l" rtl="0" eaLnBrk="0" fontAlgn="base" hangingPunct="0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542925" indent="-269875" algn="l" rtl="0" eaLnBrk="0" fontAlgn="base" hangingPunct="0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809625" indent="-265113" algn="l" rtl="0" eaLnBrk="0" fontAlgn="base" hangingPunct="0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081088" indent="-269875" algn="l" rtl="0" eaLnBrk="0" fontAlgn="base" hangingPunct="0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1538288" indent="-269875" algn="l" rtl="0" fontAlgn="base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6pPr>
      <a:lvl7pPr marL="1995488" indent="-269875" algn="l" rtl="0" fontAlgn="base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7pPr>
      <a:lvl8pPr marL="2452688" indent="-269875" algn="l" rtl="0" fontAlgn="base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8pPr>
      <a:lvl9pPr marL="2909888" indent="-269875" algn="l" rtl="0" fontAlgn="base">
        <a:spcBef>
          <a:spcPct val="0"/>
        </a:spcBef>
        <a:spcAft>
          <a:spcPct val="40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.babych@leeds.ac.uk" TargetMode="External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fe.spectator.co.uk/2017/03/russian-way-lyin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RadioSvoboda.Org/videos/10154793600251843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76200" y="76200"/>
            <a:ext cx="8991600" cy="67056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defRPr/>
            </a:pPr>
            <a:endParaRPr lang="en-US" sz="2400" dirty="0">
              <a:solidFill>
                <a:srgbClr val="8D010F"/>
              </a:solidFill>
              <a:latin typeface="Times" charset="0"/>
              <a:cs typeface="+mn-cs"/>
            </a:endParaRPr>
          </a:p>
        </p:txBody>
      </p:sp>
      <p:pic>
        <p:nvPicPr>
          <p:cNvPr id="16386" name="Picture 3" descr="LeedsUni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25" y="441325"/>
            <a:ext cx="22748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Line 4"/>
          <p:cNvSpPr>
            <a:spLocks noChangeShapeType="1"/>
          </p:cNvSpPr>
          <p:nvPr/>
        </p:nvSpPr>
        <p:spPr bwMode="white">
          <a:xfrm>
            <a:off x="201613" y="1341438"/>
            <a:ext cx="871378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ltGray">
          <a:xfrm>
            <a:off x="355600" y="420688"/>
            <a:ext cx="5511800" cy="7381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36000" anchor="b"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GB" sz="1400" dirty="0">
                <a:solidFill>
                  <a:schemeClr val="bg1"/>
                </a:solidFill>
                <a:cs typeface="+mn-cs"/>
              </a:rPr>
              <a:t>Centre for Translation Studies</a:t>
            </a:r>
            <a:endParaRPr lang="en-GB" sz="1400" dirty="0" smtClean="0">
              <a:solidFill>
                <a:schemeClr val="bg1"/>
              </a:solidFill>
              <a:cs typeface="+mn-cs"/>
            </a:endParaRPr>
          </a:p>
          <a:p>
            <a:pPr>
              <a:spcBef>
                <a:spcPct val="0"/>
              </a:spcBef>
              <a:defRPr/>
            </a:pPr>
            <a:r>
              <a:rPr lang="en-GB" sz="1400" dirty="0" smtClean="0">
                <a:solidFill>
                  <a:schemeClr val="bg1"/>
                </a:solidFill>
                <a:cs typeface="+mn-cs"/>
              </a:rPr>
              <a:t>School of Languages, Cultures and Societies – Faculty of Art</a:t>
            </a:r>
            <a:r>
              <a:rPr lang="en-GB" sz="1400" dirty="0">
                <a:solidFill>
                  <a:schemeClr val="bg1"/>
                </a:solidFill>
                <a:cs typeface="+mn-cs"/>
              </a:rPr>
              <a:t>s</a:t>
            </a:r>
            <a:endParaRPr lang="en-GB" sz="1400" dirty="0" smtClean="0">
              <a:solidFill>
                <a:schemeClr val="bg1"/>
              </a:solidFill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55600" y="1844675"/>
            <a:ext cx="8559800" cy="2092881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ts val="3000"/>
              </a:spcBef>
              <a:defRPr/>
            </a:pPr>
            <a:r>
              <a:rPr lang="uk-UA" dirty="0">
                <a:latin typeface="Arial" charset="0"/>
                <a:cs typeface="+mj-cs"/>
              </a:rPr>
              <a:t>Деконструкція дискурсу російської пропаганди в військовій </a:t>
            </a:r>
            <a:r>
              <a:rPr lang="uk-UA" dirty="0" smtClean="0">
                <a:latin typeface="Arial" charset="0"/>
                <a:cs typeface="+mj-cs"/>
              </a:rPr>
              <a:t>історії</a:t>
            </a:r>
            <a:r>
              <a:rPr lang="en-GB" dirty="0" smtClean="0">
                <a:latin typeface="Arial" charset="0"/>
                <a:cs typeface="+mj-cs"/>
              </a:rPr>
              <a:t/>
            </a:r>
            <a:br>
              <a:rPr lang="en-GB" dirty="0" smtClean="0">
                <a:latin typeface="Arial" charset="0"/>
                <a:cs typeface="+mj-cs"/>
              </a:rPr>
            </a:br>
            <a:r>
              <a:rPr lang="en-GB" dirty="0" smtClean="0">
                <a:latin typeface="Arial" charset="0"/>
                <a:cs typeface="+mj-cs"/>
              </a:rPr>
              <a:t>   </a:t>
            </a:r>
            <a:r>
              <a:rPr lang="uk-UA" dirty="0" smtClean="0">
                <a:latin typeface="Arial" charset="0"/>
                <a:cs typeface="+mj-cs"/>
              </a:rPr>
              <a:t> </a:t>
            </a:r>
            <a:r>
              <a:rPr lang="uk-UA" sz="2800" dirty="0" smtClean="0">
                <a:latin typeface="Arial" charset="0"/>
                <a:cs typeface="+mj-cs"/>
              </a:rPr>
              <a:t>Виявлення лінгвістичнх засобів фальсифікації</a:t>
            </a:r>
            <a:r>
              <a:rPr lang="en-GB" sz="2800" dirty="0" smtClean="0">
                <a:latin typeface="Arial" charset="0"/>
                <a:cs typeface="+mj-cs"/>
              </a:rPr>
              <a:t/>
            </a:r>
            <a:br>
              <a:rPr lang="en-GB" sz="2800" dirty="0" smtClean="0">
                <a:latin typeface="Arial" charset="0"/>
                <a:cs typeface="+mj-cs"/>
              </a:rPr>
            </a:br>
            <a:r>
              <a:rPr lang="en-GB" sz="2800" dirty="0" smtClean="0">
                <a:latin typeface="Arial" charset="0"/>
                <a:cs typeface="+mj-cs"/>
              </a:rPr>
              <a:t>     </a:t>
            </a:r>
            <a:r>
              <a:rPr lang="uk-UA" sz="2800" dirty="0" smtClean="0">
                <a:latin typeface="Arial" charset="0"/>
                <a:cs typeface="+mj-cs"/>
              </a:rPr>
              <a:t>історії Української дивізії “Галичина”</a:t>
            </a:r>
            <a:endParaRPr lang="en-GB" sz="2800" dirty="0">
              <a:latin typeface="Arial" charset="0"/>
              <a:cs typeface="+mj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858680" y="4437112"/>
            <a:ext cx="5256584" cy="1169551"/>
          </a:xfrm>
          <a:solidFill>
            <a:schemeClr val="tx1"/>
          </a:solidFill>
        </p:spPr>
        <p:txBody>
          <a:bodyPr wrap="square">
            <a:spAutoFit/>
          </a:bodyPr>
          <a:lstStyle/>
          <a:p>
            <a:pPr marL="0" indent="0" algn="ctr" eaLnBrk="1" hangingPunct="1">
              <a:defRPr/>
            </a:pPr>
            <a:r>
              <a:rPr lang="uk-UA" dirty="0" smtClean="0">
                <a:latin typeface="Arial" charset="0"/>
                <a:cs typeface="+mn-cs"/>
              </a:rPr>
              <a:t>Богдан Бабич</a:t>
            </a:r>
            <a:endParaRPr lang="en-GB" dirty="0" smtClean="0">
              <a:latin typeface="Arial" charset="0"/>
              <a:cs typeface="+mn-cs"/>
            </a:endParaRPr>
          </a:p>
          <a:p>
            <a:pPr marL="0" indent="0" algn="ctr" eaLnBrk="1" hangingPunct="1">
              <a:defRPr/>
            </a:pPr>
            <a:r>
              <a:rPr lang="uk-UA" dirty="0" smtClean="0">
                <a:latin typeface="Arial" charset="0"/>
                <a:cs typeface="+mn-cs"/>
              </a:rPr>
              <a:t>Центр перекладознавчих досліджень</a:t>
            </a:r>
            <a:endParaRPr lang="en-GB" dirty="0" smtClean="0">
              <a:latin typeface="Arial" charset="0"/>
              <a:cs typeface="+mn-cs"/>
            </a:endParaRPr>
          </a:p>
          <a:p>
            <a:pPr marL="0" indent="0" algn="ctr" eaLnBrk="1" hangingPunct="1">
              <a:defRPr/>
            </a:pPr>
            <a:r>
              <a:rPr lang="en-GB" dirty="0" smtClean="0">
                <a:latin typeface="Arial" charset="0"/>
                <a:cs typeface="+mn-cs"/>
                <a:hlinkClick r:id="rId3"/>
              </a:rPr>
              <a:t>b.babych@leeds.ac.uk</a:t>
            </a:r>
            <a:endParaRPr lang="en-GB" dirty="0" smtClean="0">
              <a:latin typeface="Arial" charset="0"/>
              <a:cs typeface="+mn-cs"/>
            </a:endParaRPr>
          </a:p>
        </p:txBody>
      </p:sp>
      <p:sp>
        <p:nvSpPr>
          <p:cNvPr id="16391" name="Rectangle 2"/>
          <p:cNvSpPr>
            <a:spLocks noChangeArrowheads="1"/>
          </p:cNvSpPr>
          <p:nvPr/>
        </p:nvSpPr>
        <p:spPr bwMode="auto">
          <a:xfrm>
            <a:off x="176213" y="5945188"/>
            <a:ext cx="793908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uk-UA" sz="1400" dirty="0">
                <a:solidFill>
                  <a:srgbClr val="D9D9D9"/>
                </a:solidFill>
              </a:rPr>
              <a:t>Міжнародний форум </a:t>
            </a:r>
            <a:r>
              <a:rPr lang="uk-UA" sz="1400" dirty="0" smtClean="0">
                <a:solidFill>
                  <a:srgbClr val="D9D9D9"/>
                </a:solidFill>
              </a:rPr>
              <a:t>з кризовості комунікацій</a:t>
            </a:r>
            <a:r>
              <a:rPr lang="uk-UA" sz="1400" dirty="0" smtClean="0">
                <a:solidFill>
                  <a:srgbClr val="D9D9D9"/>
                </a:solidFill>
              </a:rPr>
              <a:t>: “Контентно-потокові моделі як тактичні інструменти комунікаційно-контентної безпеки”</a:t>
            </a:r>
            <a:r>
              <a:rPr lang="uk-UA" sz="1400" dirty="0">
                <a:solidFill>
                  <a:srgbClr val="D9D9D9"/>
                </a:solidFill>
              </a:rPr>
              <a:t>. Військовий інститут Київського національного університету ім. Тараса Шевченка.</a:t>
            </a:r>
            <a:r>
              <a:rPr lang="en-US" sz="1400" dirty="0">
                <a:solidFill>
                  <a:srgbClr val="D9D9D9"/>
                </a:solidFill>
              </a:rPr>
              <a:t> </a:t>
            </a:r>
            <a:r>
              <a:rPr lang="uk-UA" sz="1400" dirty="0">
                <a:solidFill>
                  <a:srgbClr val="D9D9D9"/>
                </a:solidFill>
              </a:rPr>
              <a:t>Київ, 22-23 </a:t>
            </a:r>
            <a:r>
              <a:rPr lang="uk-UA" sz="1400" dirty="0" smtClean="0">
                <a:solidFill>
                  <a:srgbClr val="D9D9D9"/>
                </a:solidFill>
              </a:rPr>
              <a:t>травня</a:t>
            </a:r>
            <a:r>
              <a:rPr lang="en-GB" sz="1400" dirty="0" smtClean="0">
                <a:solidFill>
                  <a:srgbClr val="D9D9D9"/>
                </a:solidFill>
              </a:rPr>
              <a:t> </a:t>
            </a:r>
            <a:r>
              <a:rPr lang="uk-UA" sz="1400" dirty="0" smtClean="0">
                <a:solidFill>
                  <a:srgbClr val="D9D9D9"/>
                </a:solidFill>
              </a:rPr>
              <a:t>201</a:t>
            </a:r>
            <a:r>
              <a:rPr lang="en-GB" sz="1400" dirty="0" smtClean="0">
                <a:solidFill>
                  <a:srgbClr val="D9D9D9"/>
                </a:solidFill>
              </a:rPr>
              <a:t>7</a:t>
            </a:r>
            <a:r>
              <a:rPr lang="uk-UA" sz="1400" dirty="0" smtClean="0">
                <a:solidFill>
                  <a:srgbClr val="D9D9D9"/>
                </a:solidFill>
              </a:rPr>
              <a:t> </a:t>
            </a:r>
            <a:r>
              <a:rPr lang="uk-UA" sz="1400" dirty="0">
                <a:solidFill>
                  <a:srgbClr val="D9D9D9"/>
                </a:solidFill>
              </a:rPr>
              <a:t>р.</a:t>
            </a:r>
            <a:r>
              <a:rPr lang="en-US" sz="1400" dirty="0">
                <a:solidFill>
                  <a:srgbClr val="D9D9D9"/>
                </a:solidFill>
              </a:rPr>
              <a:t> </a:t>
            </a:r>
          </a:p>
        </p:txBody>
      </p:sp>
      <p:pic>
        <p:nvPicPr>
          <p:cNvPr id="16392" name="Picture 3" descr="1_89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5957888"/>
            <a:ext cx="7302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22275"/>
            <a:ext cx="8248848" cy="738188"/>
          </a:xfrm>
        </p:spPr>
        <p:txBody>
          <a:bodyPr/>
          <a:lstStyle/>
          <a:p>
            <a:r>
              <a:rPr lang="uk-UA" dirty="0" smtClean="0"/>
              <a:t>Пор.: Відзнаки німецьких та українських дивізійників </a:t>
            </a:r>
            <a:r>
              <a:rPr lang="en-US" dirty="0" smtClean="0"/>
              <a:t>(</a:t>
            </a:r>
            <a:r>
              <a:rPr lang="en-US" dirty="0" err="1" smtClean="0"/>
              <a:t>Logusz</a:t>
            </a:r>
            <a:r>
              <a:rPr lang="en-US" dirty="0" smtClean="0"/>
              <a:t>, 1997)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1976"/>
            <a:ext cx="2643955" cy="3724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481976"/>
            <a:ext cx="3605810" cy="4869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481976"/>
            <a:ext cx="2476500" cy="3759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6092" y="6494660"/>
            <a:ext cx="83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Умова: Українські дивізійні капелани замість нацистської пропаганди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261848"/>
            <a:ext cx="538803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uk-UA" dirty="0"/>
              <a:t>Чому </a:t>
            </a:r>
            <a:r>
              <a:rPr lang="uk-UA" dirty="0" smtClean="0"/>
              <a:t>ж українські </a:t>
            </a:r>
            <a:r>
              <a:rPr lang="uk-UA" dirty="0"/>
              <a:t>дослідники вживають </a:t>
            </a:r>
            <a:endParaRPr lang="uk-UA" dirty="0" smtClean="0"/>
          </a:p>
          <a:p>
            <a:pPr marL="0" lvl="2"/>
            <a:r>
              <a:rPr lang="uk-UA" dirty="0" smtClean="0"/>
              <a:t>СС </a:t>
            </a:r>
            <a:r>
              <a:rPr lang="uk-UA" dirty="0"/>
              <a:t>у </a:t>
            </a:r>
            <a:r>
              <a:rPr lang="uk-UA" dirty="0" smtClean="0"/>
              <a:t>назвах (!) ?: (напр., </a:t>
            </a:r>
            <a:r>
              <a:rPr lang="en-GB" dirty="0" err="1" smtClean="0"/>
              <a:t>Khromeyhuk</a:t>
            </a:r>
            <a:r>
              <a:rPr lang="uk-UA" dirty="0" smtClean="0"/>
              <a:t>, 2013</a:t>
            </a:r>
            <a:r>
              <a:rPr lang="en-GB" dirty="0" smtClean="0"/>
              <a:t>;</a:t>
            </a:r>
          </a:p>
          <a:p>
            <a:pPr marL="0" lvl="2"/>
            <a:r>
              <a:rPr lang="en-GB" dirty="0" err="1" smtClean="0"/>
              <a:t>Logusz</a:t>
            </a:r>
            <a:r>
              <a:rPr lang="en-GB" dirty="0" smtClean="0"/>
              <a:t>, 1997</a:t>
            </a:r>
            <a:r>
              <a:rPr lang="uk-UA" dirty="0" smtClean="0"/>
              <a:t>).</a:t>
            </a:r>
            <a:endParaRPr lang="uk-U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1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422275"/>
            <a:ext cx="8429625" cy="738188"/>
          </a:xfrm>
        </p:spPr>
        <p:txBody>
          <a:bodyPr/>
          <a:lstStyle/>
          <a:p>
            <a:r>
              <a:rPr lang="uk-UA" dirty="0"/>
              <a:t>Лінгвістична фальсифікація історії Української дивізії “Галичина”: </a:t>
            </a:r>
            <a:r>
              <a:rPr lang="uk-UA" dirty="0" smtClean="0"/>
              <a:t>термін “</a:t>
            </a:r>
            <a:r>
              <a:rPr lang="uk-UA" i="1" dirty="0" smtClean="0"/>
              <a:t>колабораціонізм</a:t>
            </a:r>
            <a:r>
              <a:rPr lang="uk-UA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665288"/>
            <a:ext cx="8680896" cy="4932064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uk-UA" dirty="0" smtClean="0"/>
              <a:t>Пресупозиція “Дивізія симпатизувала </a:t>
            </a:r>
            <a:r>
              <a:rPr lang="uk-UA" dirty="0"/>
              <a:t>нацизму” </a:t>
            </a:r>
            <a:endParaRPr lang="uk-UA" dirty="0" smtClean="0"/>
          </a:p>
          <a:p>
            <a:pPr lvl="2">
              <a:buFont typeface="Arial"/>
              <a:buChar char="•"/>
            </a:pPr>
            <a:r>
              <a:rPr lang="uk-UA" dirty="0" smtClean="0"/>
              <a:t>Ототожнює Дивізію </a:t>
            </a:r>
            <a:r>
              <a:rPr lang="uk-UA" dirty="0"/>
              <a:t>з </a:t>
            </a:r>
            <a:r>
              <a:rPr lang="uk-UA" dirty="0" smtClean="0"/>
              <a:t>власне </a:t>
            </a:r>
            <a:r>
              <a:rPr lang="uk-UA" dirty="0"/>
              <a:t>колаборантськими </a:t>
            </a:r>
            <a:r>
              <a:rPr lang="uk-UA" dirty="0" smtClean="0"/>
              <a:t>формуваннями: </a:t>
            </a:r>
            <a:r>
              <a:rPr lang="uk-UA" dirty="0"/>
              <a:t>французськими, </a:t>
            </a:r>
            <a:r>
              <a:rPr lang="uk-UA" dirty="0" smtClean="0"/>
              <a:t>голландськими, Російською визвольною армією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Чомусь термін повторюють і українські дослідники: </a:t>
            </a:r>
            <a:r>
              <a:rPr lang="en-GB" dirty="0" smtClean="0"/>
              <a:t>(</a:t>
            </a:r>
            <a:r>
              <a:rPr lang="en-GB" dirty="0" err="1" smtClean="0"/>
              <a:t>Khromeychuk</a:t>
            </a:r>
            <a:r>
              <a:rPr lang="en-GB" dirty="0" smtClean="0"/>
              <a:t>, 2013</a:t>
            </a:r>
            <a:r>
              <a:rPr lang="uk-UA" dirty="0" smtClean="0"/>
              <a:t>; Гунчак, 1993; Субтельний, 1988 </a:t>
            </a:r>
            <a:r>
              <a:rPr lang="en-GB" dirty="0" smtClean="0"/>
              <a:t>&amp;</a:t>
            </a:r>
            <a:r>
              <a:rPr lang="uk-UA" dirty="0" smtClean="0"/>
              <a:t> 1991)</a:t>
            </a:r>
          </a:p>
          <a:p>
            <a:pPr lvl="3">
              <a:buFont typeface="Arial"/>
              <a:buChar char="•"/>
            </a:pPr>
            <a:r>
              <a:rPr lang="uk-UA" dirty="0" smtClean="0"/>
              <a:t>Українські спроби “виправдання” колабораціонізму Дивізії:</a:t>
            </a:r>
          </a:p>
          <a:p>
            <a:pPr lvl="3">
              <a:buFont typeface="Arial"/>
              <a:buChar char="•"/>
            </a:pPr>
            <a:r>
              <a:rPr lang="uk-UA" dirty="0" smtClean="0"/>
              <a:t>“В мундирах ворога”, “безвиграшне становище”, “діяли з позицій слабшої сторони”, “суперечливе рішення британського уряду не репатріювати (! -- ББ) дивізію назад до СРСР”, “воювали по обидва боки”, “трагічна доля народу без держави”</a:t>
            </a:r>
          </a:p>
          <a:p>
            <a:pPr>
              <a:buFont typeface="Arial"/>
              <a:buChar char="•"/>
            </a:pPr>
            <a:r>
              <a:rPr lang="uk-UA" dirty="0" smtClean="0"/>
              <a:t>Чи потребує Українська дивізія виправдання?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Система фактів не вкладається в нав’язані російською пропагандою концеції “українського колабораціонізму” або “нації як жертви”</a:t>
            </a:r>
          </a:p>
          <a:p>
            <a:pPr lvl="2">
              <a:buFont typeface="Arial"/>
              <a:buChar char="•"/>
            </a:pPr>
            <a:endParaRPr lang="uk-UA" dirty="0"/>
          </a:p>
          <a:p>
            <a:pPr lvl="2">
              <a:buFont typeface="Arial"/>
              <a:buChar char="•"/>
            </a:pPr>
            <a:endParaRPr lang="uk-UA" dirty="0" smtClean="0"/>
          </a:p>
          <a:p>
            <a:pPr lvl="2">
              <a:buFont typeface="Arial"/>
              <a:buChar char="•"/>
            </a:pPr>
            <a:r>
              <a:rPr lang="uk-UA" dirty="0" smtClean="0"/>
              <a:t>// месидж “трагізму” – Субтельний, Гунчак</a:t>
            </a:r>
          </a:p>
        </p:txBody>
      </p:sp>
    </p:spTree>
    <p:extLst>
      <p:ext uri="{BB962C8B-B14F-4D97-AF65-F5344CB8AC3E}">
        <p14:creationId xmlns:p14="http://schemas.microsoft.com/office/powerpoint/2010/main" val="72701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22275"/>
            <a:ext cx="8608888" cy="738188"/>
          </a:xfrm>
        </p:spPr>
        <p:txBody>
          <a:bodyPr/>
          <a:lstStyle/>
          <a:p>
            <a:r>
              <a:rPr lang="uk-UA" dirty="0"/>
              <a:t>Далі частково спираємося на свідчення </a:t>
            </a:r>
            <a:br>
              <a:rPr lang="uk-UA" dirty="0"/>
            </a:br>
            <a:r>
              <a:rPr lang="uk-UA" dirty="0"/>
              <a:t>Романа Дубиняка, м. Лідс, Великобританія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68" y="5661248"/>
            <a:ext cx="8991336" cy="1196752"/>
          </a:xfrm>
        </p:spPr>
        <p:txBody>
          <a:bodyPr/>
          <a:lstStyle/>
          <a:p>
            <a:r>
              <a:rPr lang="uk-UA" dirty="0" smtClean="0"/>
              <a:t>Роман Дубиняк, 1927 р.н., воїн УПА (1943), Української Дивізії “Галичина” (1943-1945), Збройних сил Великобританії (194</a:t>
            </a:r>
            <a:r>
              <a:rPr lang="en-GB" dirty="0" smtClean="0"/>
              <a:t>7</a:t>
            </a:r>
            <a:r>
              <a:rPr lang="uk-UA" dirty="0" smtClean="0"/>
              <a:t>-1986), дослідник, автор багатьох книг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2253905" cy="4149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1379342"/>
            <a:ext cx="6068944" cy="418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9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22275"/>
            <a:ext cx="6448648" cy="738188"/>
          </a:xfrm>
        </p:spPr>
        <p:txBody>
          <a:bodyPr/>
          <a:lstStyle/>
          <a:p>
            <a:r>
              <a:rPr lang="uk-UA" dirty="0" smtClean="0"/>
              <a:t>Що не вкладається </a:t>
            </a:r>
            <a:r>
              <a:rPr lang="uk-UA" dirty="0"/>
              <a:t>в</a:t>
            </a:r>
            <a:r>
              <a:rPr lang="uk-UA" dirty="0" smtClean="0"/>
              <a:t> концепт “колабораціонізм”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40768"/>
            <a:ext cx="9036496" cy="544522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uk-UA" dirty="0" smtClean="0"/>
              <a:t>Дивізія формувалася навесні-влітку 1943 р.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Чітке розуміння, що Німеччина програє війну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Не чекали особистої вигоди від співпраці з окупаційною владою</a:t>
            </a:r>
          </a:p>
          <a:p>
            <a:pPr marL="544512" lvl="3" indent="0">
              <a:buNone/>
            </a:pPr>
            <a:r>
              <a:rPr lang="uk-UA" dirty="0" smtClean="0"/>
              <a:t>(на </a:t>
            </a:r>
            <a:r>
              <a:rPr lang="uk-UA" dirty="0"/>
              <a:t>відміну відміну від російських чи французських </a:t>
            </a:r>
            <a:r>
              <a:rPr lang="uk-UA" dirty="0" smtClean="0"/>
              <a:t>колаборантів)</a:t>
            </a:r>
          </a:p>
          <a:p>
            <a:pPr lvl="2"/>
            <a:r>
              <a:rPr lang="uk-UA" dirty="0" smtClean="0"/>
              <a:t>Намір отримати зброю і пройти вишкіл для захисту України</a:t>
            </a:r>
          </a:p>
          <a:p>
            <a:pPr marL="457200" indent="-457200">
              <a:buFont typeface="+mj-lt"/>
              <a:buAutoNum type="arabicPeriod"/>
            </a:pPr>
            <a:r>
              <a:rPr lang="uk-UA" dirty="0" smtClean="0"/>
              <a:t>Масове явище: 82 тисячі добровольців з 3-ох областей – практично кожен </a:t>
            </a:r>
            <a:r>
              <a:rPr lang="uk-UA" dirty="0"/>
              <a:t>в УПА або в </a:t>
            </a:r>
            <a:r>
              <a:rPr lang="uk-UA" dirty="0" smtClean="0"/>
              <a:t>Дивізії (прийнято 17 тис.)</a:t>
            </a:r>
          </a:p>
          <a:p>
            <a:pPr marL="657225" lvl="2" indent="-457200"/>
            <a:r>
              <a:rPr lang="uk-UA" dirty="0" smtClean="0"/>
              <a:t>Велика ціна за те що </a:t>
            </a:r>
            <a:r>
              <a:rPr lang="uk-UA" dirty="0"/>
              <a:t>під час Української революції 1918-1922 </a:t>
            </a:r>
            <a:r>
              <a:rPr lang="uk-UA" dirty="0" smtClean="0"/>
              <a:t>рр більшість “відсиджувалися на печі”.: бачили прямий зв’язок:</a:t>
            </a:r>
          </a:p>
          <a:p>
            <a:pPr marL="923925" lvl="3" indent="-457200"/>
            <a:r>
              <a:rPr lang="uk-UA" dirty="0" smtClean="0"/>
              <a:t>Депортації, розстріли, голод 1932-1933, масові репресії “визволителів” – не хотіли повторити помилки</a:t>
            </a:r>
          </a:p>
        </p:txBody>
      </p:sp>
    </p:spTree>
    <p:extLst>
      <p:ext uri="{BB962C8B-B14F-4D97-AF65-F5344CB8AC3E}">
        <p14:creationId xmlns:p14="http://schemas.microsoft.com/office/powerpoint/2010/main" val="84859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22275"/>
            <a:ext cx="6448648" cy="738188"/>
          </a:xfrm>
        </p:spPr>
        <p:txBody>
          <a:bodyPr/>
          <a:lstStyle/>
          <a:p>
            <a:r>
              <a:rPr lang="uk-UA" dirty="0" smtClean="0"/>
              <a:t>Що не вкладається </a:t>
            </a:r>
            <a:r>
              <a:rPr lang="uk-UA" dirty="0"/>
              <a:t>в</a:t>
            </a:r>
            <a:r>
              <a:rPr lang="uk-UA" dirty="0" smtClean="0"/>
              <a:t> концепт “колабораціонізм”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4" y="1330256"/>
            <a:ext cx="8928992" cy="2376264"/>
          </a:xfrm>
        </p:spPr>
        <p:txBody>
          <a:bodyPr/>
          <a:lstStyle/>
          <a:p>
            <a:pPr marL="257175" indent="-457200">
              <a:buFont typeface="+mj-lt"/>
              <a:buAutoNum type="arabicPeriod" startAt="3"/>
            </a:pPr>
            <a:r>
              <a:rPr lang="uk-UA" dirty="0" smtClean="0"/>
              <a:t>Українське </a:t>
            </a:r>
            <a:r>
              <a:rPr lang="uk-UA" dirty="0"/>
              <a:t>суспільство не було частиною “нової історичної спільності – радянського народу</a:t>
            </a:r>
            <a:r>
              <a:rPr lang="uk-UA" dirty="0" smtClean="0"/>
              <a:t>”</a:t>
            </a:r>
          </a:p>
          <a:p>
            <a:pPr marL="723900" lvl="3" indent="-457200"/>
            <a:r>
              <a:rPr lang="uk-UA" dirty="0" smtClean="0"/>
              <a:t>Концепт ретроспективно накинутий російською пропагандою</a:t>
            </a:r>
          </a:p>
          <a:p>
            <a:pPr marL="723900" lvl="3" indent="-457200"/>
            <a:r>
              <a:rPr lang="uk-UA" dirty="0" smtClean="0"/>
              <a:t>Не </a:t>
            </a:r>
            <a:r>
              <a:rPr lang="uk-UA" dirty="0"/>
              <a:t>чекали “визволення” радянською </a:t>
            </a:r>
            <a:r>
              <a:rPr lang="uk-UA" dirty="0" smtClean="0"/>
              <a:t>армією; мали намір захистити свої родини, майбутнє своїх дітей – йшли добровольцями в тодішнє “АТО”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346" y="3645024"/>
            <a:ext cx="4796654" cy="321297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0" y="3645024"/>
            <a:ext cx="449448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1463" indent="-269875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542925" indent="-269875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8096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081088" indent="-269875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723900" lvl="3" indent="-457200"/>
            <a:r>
              <a:rPr lang="uk-UA" dirty="0" smtClean="0"/>
              <a:t>Тому якщо </a:t>
            </a:r>
            <a:r>
              <a:rPr lang="uk-UA" dirty="0"/>
              <a:t>дивізійники – колаборанти, </a:t>
            </a:r>
            <a:r>
              <a:rPr lang="uk-UA" dirty="0" smtClean="0"/>
              <a:t>є </a:t>
            </a:r>
            <a:r>
              <a:rPr lang="uk-UA" dirty="0"/>
              <a:t>ті ж самі підстави назвати колаборантами і українських солдатів в складі радянської </a:t>
            </a:r>
            <a:r>
              <a:rPr lang="uk-UA" dirty="0" smtClean="0"/>
              <a:t>армії </a:t>
            </a:r>
          </a:p>
          <a:p>
            <a:pPr marL="995363" lvl="4" indent="-457200"/>
            <a:r>
              <a:rPr lang="uk-UA" dirty="0" smtClean="0"/>
              <a:t>одна різниця</a:t>
            </a:r>
            <a:r>
              <a:rPr lang="uk-UA" dirty="0"/>
              <a:t>: дивізія йшла в бій “За Україну”, а не “За Родіну, за Сталіна”</a:t>
            </a:r>
          </a:p>
        </p:txBody>
      </p:sp>
    </p:spTree>
    <p:extLst>
      <p:ext uri="{BB962C8B-B14F-4D97-AF65-F5344CB8AC3E}">
        <p14:creationId xmlns:p14="http://schemas.microsoft.com/office/powerpoint/2010/main" val="134130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422275"/>
            <a:ext cx="8429625" cy="738188"/>
          </a:xfrm>
        </p:spPr>
        <p:txBody>
          <a:bodyPr/>
          <a:lstStyle/>
          <a:p>
            <a:r>
              <a:rPr lang="uk-UA" dirty="0"/>
              <a:t>Українська дивізія і УПА: </a:t>
            </a:r>
            <a:r>
              <a:rPr lang="uk-UA" dirty="0" smtClean="0"/>
              <a:t>когнітивний дисонанс у російської пропаганди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64" y="1412776"/>
            <a:ext cx="9036496" cy="5328592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uk-UA" dirty="0" smtClean="0"/>
              <a:t>УПА до 1944 рр діє проти </a:t>
            </a:r>
            <a:r>
              <a:rPr lang="uk-UA" dirty="0"/>
              <a:t>німецької окупації, </a:t>
            </a:r>
            <a:r>
              <a:rPr lang="uk-UA" dirty="0" smtClean="0"/>
              <a:t>зазнає репресій, політичне керівництво в концтаборах</a:t>
            </a:r>
            <a:endParaRPr lang="uk-UA" dirty="0"/>
          </a:p>
          <a:p>
            <a:pPr marL="457200" indent="-457200">
              <a:buFont typeface="Arial"/>
              <a:buChar char="•"/>
            </a:pPr>
            <a:r>
              <a:rPr lang="uk-UA" dirty="0" smtClean="0"/>
              <a:t>Командувач </a:t>
            </a:r>
            <a:r>
              <a:rPr lang="uk-UA" dirty="0"/>
              <a:t>УПА </a:t>
            </a:r>
            <a:r>
              <a:rPr lang="uk-UA" dirty="0" smtClean="0"/>
              <a:t>ген. Шухевич підтримує </a:t>
            </a:r>
            <a:r>
              <a:rPr lang="uk-UA" dirty="0"/>
              <a:t>створення </a:t>
            </a:r>
            <a:r>
              <a:rPr lang="uk-UA" dirty="0" smtClean="0"/>
              <a:t>Дивізії</a:t>
            </a:r>
            <a:endParaRPr lang="uk-UA" dirty="0"/>
          </a:p>
          <a:p>
            <a:pPr marL="657225" lvl="2" indent="-457200"/>
            <a:r>
              <a:rPr lang="uk-UA" dirty="0" smtClean="0"/>
              <a:t>Домовленість між Юрієм Крохмалюком та Романом Шухевичем</a:t>
            </a:r>
            <a:endParaRPr lang="uk-UA" dirty="0"/>
          </a:p>
          <a:p>
            <a:pPr marL="657225" lvl="2" indent="-457200"/>
            <a:r>
              <a:rPr lang="uk-UA" dirty="0" smtClean="0"/>
              <a:t>Регулярна передача </a:t>
            </a:r>
            <a:r>
              <a:rPr lang="uk-UA" dirty="0"/>
              <a:t>зброї, боєприпасів з дивізії до </a:t>
            </a:r>
            <a:r>
              <a:rPr lang="uk-UA" dirty="0" smtClean="0"/>
              <a:t>УПА, готовність дивізії виконувати накази командирів УПА, приєднання ~5000 дивізійників до УПА після битви під Бродами</a:t>
            </a:r>
          </a:p>
          <a:p>
            <a:pPr marL="457200" indent="-457200">
              <a:buFont typeface="Arial"/>
              <a:buChar char="•"/>
            </a:pPr>
            <a:r>
              <a:rPr lang="uk-UA" dirty="0" smtClean="0"/>
              <a:t>Дивізія як українське високопрофесійне з’єднання</a:t>
            </a:r>
          </a:p>
          <a:p>
            <a:pPr marL="657225" lvl="2" indent="-457200">
              <a:buFont typeface="Arial"/>
              <a:buChar char="•"/>
            </a:pPr>
            <a:r>
              <a:rPr lang="uk-UA" dirty="0" smtClean="0"/>
              <a:t>з досвідом бойових дій у складі регулярної армії</a:t>
            </a:r>
          </a:p>
          <a:p>
            <a:pPr marL="657225" lvl="2" indent="-457200">
              <a:buFont typeface="Arial"/>
              <a:buChar char="•"/>
            </a:pPr>
            <a:r>
              <a:rPr lang="uk-UA" dirty="0" smtClean="0"/>
              <a:t>в разі потреби мала приєднатися до боротьби за незалежість України</a:t>
            </a:r>
          </a:p>
          <a:p>
            <a:pPr marL="657225" lvl="2" indent="-457200"/>
            <a:r>
              <a:rPr lang="uk-UA" dirty="0" smtClean="0"/>
              <a:t>аналогія з 1-ою світовою війною (українські війська в союзі з Німеччиною, Польшею, </a:t>
            </a:r>
            <a:r>
              <a:rPr lang="uk-UA" dirty="0"/>
              <a:t>Англією</a:t>
            </a:r>
            <a:r>
              <a:rPr lang="uk-UA" dirty="0" smtClean="0"/>
              <a:t> в боротьбі за незалежність)</a:t>
            </a:r>
          </a:p>
          <a:p>
            <a:pPr marL="657225" lvl="2" indent="-457200"/>
            <a:r>
              <a:rPr lang="uk-UA" dirty="0" smtClean="0"/>
              <a:t>Роман Дубиняк: у дивізії був кращий вишкіл, запілля, артилерія...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78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00912"/>
            <a:ext cx="8712968" cy="738188"/>
          </a:xfrm>
        </p:spPr>
        <p:txBody>
          <a:bodyPr/>
          <a:lstStyle/>
          <a:p>
            <a:r>
              <a:rPr lang="uk-UA" dirty="0" smtClean="0"/>
              <a:t>Останній міф: “дивізійників не видали до СРСР, бо ті були добрі католики, за яких попросив Папа”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412776"/>
            <a:ext cx="8788400" cy="5328592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uk-UA" dirty="0" smtClean="0"/>
              <a:t>Яке відношення мав Папа до англо-американських військ (не-католиків)?</a:t>
            </a:r>
          </a:p>
          <a:p>
            <a:pPr>
              <a:buFont typeface="Arial"/>
              <a:buChar char="•"/>
            </a:pPr>
            <a:r>
              <a:rPr lang="uk-UA" dirty="0" smtClean="0"/>
              <a:t>Дивна “здача” Української дивізії в британський полон: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Солдатам залишили стрілецьку зброю (!), надали транспорт з Австрії до Італії (незважаючи на нестачу бензину)</a:t>
            </a:r>
          </a:p>
          <a:p>
            <a:pPr lvl="2">
              <a:buFont typeface="Arial"/>
              <a:buChar char="•"/>
            </a:pPr>
            <a:r>
              <a:rPr lang="uk-UA" dirty="0"/>
              <a:t>О</a:t>
            </a:r>
            <a:r>
              <a:rPr lang="uk-UA" dirty="0" smtClean="0"/>
              <a:t>фіцери ж мали особисту зброю і в таборі в Ріміні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Організація навчання: українська мова, грецька, латина...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Особистий візит командувача союзницьких військ в Італії фельдмаршала Гарольда Александра в Ріміні до українського командування табору</a:t>
            </a:r>
          </a:p>
          <a:p>
            <a:pPr lvl="3">
              <a:buFont typeface="Arial"/>
              <a:buChar char="•"/>
            </a:pPr>
            <a:r>
              <a:rPr lang="uk-UA" dirty="0" smtClean="0"/>
              <a:t>Результат: заборона радянським агітаторам приходити в табір</a:t>
            </a:r>
          </a:p>
          <a:p>
            <a:pPr lvl="2">
              <a:buFont typeface="Arial"/>
              <a:buChar char="•"/>
            </a:pPr>
            <a:r>
              <a:rPr lang="uk-UA" dirty="0"/>
              <a:t>Переїзд 8500 дивізійників до Великобританії</a:t>
            </a:r>
          </a:p>
          <a:p>
            <a:pPr>
              <a:buFont typeface="Arial"/>
              <a:buChar char="•"/>
            </a:pPr>
            <a:r>
              <a:rPr lang="uk-UA" dirty="0" smtClean="0"/>
              <a:t>Великобританія трактувала </a:t>
            </a:r>
            <a:r>
              <a:rPr lang="uk-UA" dirty="0"/>
              <a:t>Українську дивізію як союзників (!) а не </a:t>
            </a:r>
            <a:r>
              <a:rPr lang="uk-UA" dirty="0" smtClean="0"/>
              <a:t>полонених – чому(?)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4362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36" y="151984"/>
            <a:ext cx="8429625" cy="1152128"/>
          </a:xfrm>
        </p:spPr>
        <p:txBody>
          <a:bodyPr/>
          <a:lstStyle/>
          <a:p>
            <a:r>
              <a:rPr lang="uk-UA" dirty="0" smtClean="0"/>
              <a:t>Командувач Дивізії генерал Шандрук – з 1939 командувач у Польській армії, союзник Великобританії у 2-ій світовій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5589240"/>
            <a:ext cx="8429625" cy="425798"/>
          </a:xfrm>
        </p:spPr>
        <p:txBody>
          <a:bodyPr/>
          <a:lstStyle/>
          <a:p>
            <a:r>
              <a:rPr lang="uk-UA" dirty="0" smtClean="0"/>
              <a:t>Павло Шандрук, Владислав Андерс, Гарольд Александер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777504"/>
            <a:ext cx="2813692" cy="3764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24" y="1772816"/>
            <a:ext cx="2518368" cy="3720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203" y="1480724"/>
            <a:ext cx="2670022" cy="40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5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422275"/>
            <a:ext cx="7384753" cy="738188"/>
          </a:xfrm>
        </p:spPr>
        <p:txBody>
          <a:bodyPr/>
          <a:lstStyle/>
          <a:p>
            <a:r>
              <a:rPr lang="uk-UA" dirty="0" smtClean="0"/>
              <a:t>Українська дивізія “Галичина” як союзник Великобританії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84784"/>
            <a:ext cx="9036496" cy="5373216"/>
          </a:xfrm>
        </p:spPr>
        <p:txBody>
          <a:bodyPr>
            <a:normAutofit fontScale="92500" lnSpcReduction="10000"/>
          </a:bodyPr>
          <a:lstStyle/>
          <a:p>
            <a:pPr>
              <a:buFont typeface="Arial"/>
              <a:buChar char="•"/>
            </a:pPr>
            <a:r>
              <a:rPr lang="uk-UA" dirty="0" smtClean="0"/>
              <a:t>При формуванні виставлено і дотримано умову – не брати участь в бойових діях проти англо-американських союзників</a:t>
            </a:r>
          </a:p>
          <a:p>
            <a:pPr>
              <a:buFont typeface="Arial"/>
              <a:buChar char="•"/>
            </a:pPr>
            <a:r>
              <a:rPr lang="uk-UA" dirty="0" smtClean="0"/>
              <a:t>Українське командування дивізії (а також командування УПА, провід ОУН) підтримувало зв’язок з британською </a:t>
            </a:r>
            <a:r>
              <a:rPr lang="uk-UA" dirty="0" smtClean="0"/>
              <a:t>розвідкою (</a:t>
            </a:r>
            <a:r>
              <a:rPr lang="en-GB" dirty="0" err="1" smtClean="0"/>
              <a:t>Dorril</a:t>
            </a:r>
            <a:r>
              <a:rPr lang="en-GB" dirty="0" smtClean="0"/>
              <a:t>, 2000)</a:t>
            </a:r>
            <a:endParaRPr lang="uk-UA" dirty="0" smtClean="0"/>
          </a:p>
          <a:p>
            <a:pPr>
              <a:buFont typeface="Arial"/>
              <a:buChar char="•"/>
            </a:pPr>
            <a:r>
              <a:rPr lang="uk-UA" dirty="0" smtClean="0"/>
              <a:t>Особисті зв’язки командувача Української Національної Армії (куди ввійшла дивізія) генерала Павла Шандрука з генералом Владиславом Андерсом та маршалом Гарольдом Александром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З 1918 року – спільна боротьба проти більшовиків</a:t>
            </a:r>
          </a:p>
          <a:p>
            <a:pPr lvl="2">
              <a:buFont typeface="Arial"/>
              <a:buChar char="•"/>
            </a:pPr>
            <a:r>
              <a:rPr lang="uk-UA" dirty="0"/>
              <a:t>У</a:t>
            </a:r>
            <a:r>
              <a:rPr lang="uk-UA" dirty="0" smtClean="0"/>
              <a:t> 1939 році – спільна боротьба проти Німецько-радянської окупації Польщі, Шандрук нагороджений </a:t>
            </a:r>
            <a:r>
              <a:rPr lang="en-GB" dirty="0" err="1" smtClean="0"/>
              <a:t>Virtuti</a:t>
            </a:r>
            <a:r>
              <a:rPr lang="en-GB" dirty="0" smtClean="0"/>
              <a:t> </a:t>
            </a:r>
            <a:r>
              <a:rPr lang="en-GB" dirty="0" err="1" smtClean="0"/>
              <a:t>Militari</a:t>
            </a:r>
            <a:r>
              <a:rPr lang="en-GB" dirty="0" smtClean="0"/>
              <a:t> </a:t>
            </a:r>
            <a:r>
              <a:rPr lang="uk-UA" dirty="0" smtClean="0"/>
              <a:t>за врятування 19-ої бригади</a:t>
            </a:r>
          </a:p>
          <a:p>
            <a:pPr>
              <a:buFont typeface="Arial"/>
              <a:buChar char="•"/>
            </a:pPr>
            <a:r>
              <a:rPr lang="uk-UA" dirty="0" smtClean="0"/>
              <a:t>Великобританія не прийняла міф про “Велику вітчизняну війну”, і не страждала на “амнезію” щодо союзницьких зобов’язань.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Вступ у 2-гу світову через спільний німецько-російський напад на Польщу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Генерал Шандрук та його частини тоді і тепер сприймалися як союзники</a:t>
            </a:r>
          </a:p>
        </p:txBody>
      </p:sp>
    </p:spTree>
    <p:extLst>
      <p:ext uri="{BB962C8B-B14F-4D97-AF65-F5344CB8AC3E}">
        <p14:creationId xmlns:p14="http://schemas.microsoft.com/office/powerpoint/2010/main" val="298240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22275"/>
            <a:ext cx="7960816" cy="738188"/>
          </a:xfrm>
        </p:spPr>
        <p:txBody>
          <a:bodyPr/>
          <a:lstStyle/>
          <a:p>
            <a:r>
              <a:rPr lang="uk-UA" dirty="0" smtClean="0"/>
              <a:t>Внесок дивізійників у формування професійної армії Великобританії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776" y="1385392"/>
            <a:ext cx="8429625" cy="5472608"/>
          </a:xfrm>
        </p:spPr>
        <p:txBody>
          <a:bodyPr>
            <a:normAutofit fontScale="92500" lnSpcReduction="20000"/>
          </a:bodyPr>
          <a:lstStyle/>
          <a:p>
            <a:pPr>
              <a:buFont typeface="Arial"/>
              <a:buChar char="•"/>
            </a:pPr>
            <a:r>
              <a:rPr lang="uk-UA" dirty="0" smtClean="0"/>
              <a:t>Участь дивізійників у Збройних силах Великобританії – досі не висвітлена</a:t>
            </a:r>
          </a:p>
          <a:p>
            <a:pPr>
              <a:buFont typeface="Arial"/>
              <a:buChar char="•"/>
            </a:pPr>
            <a:r>
              <a:rPr lang="uk-UA" dirty="0" smtClean="0"/>
              <a:t>950 дивізійників (тобто кожен десятий (!)) перейшли в британську армію: </a:t>
            </a:r>
            <a:r>
              <a:rPr lang="en-GB" dirty="0" smtClean="0"/>
              <a:t>Bomb disposal Unit, Royal Engineers</a:t>
            </a:r>
            <a:endParaRPr lang="uk-UA" dirty="0" smtClean="0"/>
          </a:p>
          <a:p>
            <a:pPr lvl="2">
              <a:buFont typeface="Arial"/>
              <a:buChar char="•"/>
            </a:pPr>
            <a:r>
              <a:rPr lang="uk-UA" dirty="0" smtClean="0"/>
              <a:t>Розмінування боєприпасів, підготовка особового складу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Високий професіоналізм: в українському ескадроні не було жодного нещасного випадку 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Підготовка сил спеціальних операцій для Фолклендської війни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Зв’язки з українськими школами і громадою, культурне життя</a:t>
            </a:r>
            <a:endParaRPr lang="en-GB" dirty="0" smtClean="0"/>
          </a:p>
          <a:p>
            <a:pPr>
              <a:buFont typeface="Arial"/>
              <a:buChar char="•"/>
            </a:pPr>
            <a:r>
              <a:rPr lang="uk-UA" dirty="0" smtClean="0"/>
              <a:t>Розуміння </a:t>
            </a:r>
            <a:r>
              <a:rPr lang="uk-UA" dirty="0"/>
              <a:t>Міністерством </a:t>
            </a:r>
            <a:r>
              <a:rPr lang="uk-UA" dirty="0" smtClean="0"/>
              <a:t>урядом </a:t>
            </a:r>
            <a:r>
              <a:rPr lang="uk-UA" dirty="0"/>
              <a:t>Великобританії принципової </a:t>
            </a:r>
            <a:r>
              <a:rPr lang="uk-UA" dirty="0" smtClean="0"/>
              <a:t>різниці між </a:t>
            </a:r>
            <a:r>
              <a:rPr lang="uk-UA" dirty="0"/>
              <a:t>європейськими колаборантами та Українською дивізією “</a:t>
            </a:r>
            <a:r>
              <a:rPr lang="uk-UA" dirty="0" smtClean="0"/>
              <a:t>Галичина” як союзника Великобританії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Висока оцінка </a:t>
            </a:r>
            <a:r>
              <a:rPr lang="uk-UA" dirty="0"/>
              <a:t>військового професіоналізму </a:t>
            </a:r>
            <a:r>
              <a:rPr lang="uk-UA" dirty="0" smtClean="0"/>
              <a:t>дивізійників</a:t>
            </a:r>
          </a:p>
          <a:p>
            <a:pPr>
              <a:buFont typeface="Arial"/>
              <a:buChar char="•"/>
            </a:pPr>
            <a:r>
              <a:rPr lang="uk-UA" dirty="0" smtClean="0"/>
              <a:t>Висновок: дивізія не була “трагічною сторінкою” в українській історії – зробила посильний внесок у перемогу в холодній війні, підвищенні європейської безпеки</a:t>
            </a:r>
            <a:endParaRPr lang="en-GB" dirty="0" smtClean="0"/>
          </a:p>
          <a:p>
            <a:pPr lvl="1">
              <a:buFont typeface="Arial"/>
              <a:buChar char="•"/>
            </a:pPr>
            <a:endParaRPr lang="uk-UA" dirty="0" smtClean="0"/>
          </a:p>
          <a:p>
            <a:pPr lvl="2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5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uk-UA" dirty="0" smtClean="0">
                <a:cs typeface="+mj-cs"/>
              </a:rPr>
              <a:t>Огляд</a:t>
            </a:r>
            <a:endParaRPr lang="en-US" dirty="0"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65288"/>
            <a:ext cx="8784530" cy="519271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uk-UA" dirty="0" smtClean="0">
                <a:cs typeface="+mn-cs"/>
              </a:rPr>
              <a:t>Лінгвістичні </a:t>
            </a:r>
            <a:r>
              <a:rPr lang="uk-UA" dirty="0">
                <a:cs typeface="+mn-cs"/>
              </a:rPr>
              <a:t>засоби </a:t>
            </a:r>
            <a:r>
              <a:rPr lang="uk-UA" dirty="0" smtClean="0">
                <a:cs typeface="+mn-cs"/>
              </a:rPr>
              <a:t>російськії гібридної агресії в військово-історичному інформаційному просторі</a:t>
            </a:r>
          </a:p>
          <a:p>
            <a:pPr>
              <a:buFont typeface="Arial"/>
              <a:buChar char="•"/>
              <a:defRPr/>
            </a:pPr>
            <a:r>
              <a:rPr lang="uk-UA" dirty="0" smtClean="0">
                <a:cs typeface="+mn-cs"/>
              </a:rPr>
              <a:t>Пропагандистські міфи про колишню війну як зрбоя в війні </a:t>
            </a:r>
            <a:r>
              <a:rPr lang="uk-UA" dirty="0" smtClean="0"/>
              <a:t>сучасній</a:t>
            </a:r>
            <a:r>
              <a:rPr lang="uk-UA" dirty="0" smtClean="0">
                <a:cs typeface="+mn-cs"/>
              </a:rPr>
              <a:t>: російська фальсифікація історії дивізії </a:t>
            </a:r>
            <a:r>
              <a:rPr lang="uk-UA" i="1" dirty="0" smtClean="0">
                <a:cs typeface="+mn-cs"/>
              </a:rPr>
              <a:t>Галичина</a:t>
            </a:r>
          </a:p>
          <a:p>
            <a:pPr lvl="2">
              <a:buFont typeface="Arial"/>
              <a:buChar char="•"/>
              <a:defRPr/>
            </a:pPr>
            <a:r>
              <a:rPr lang="uk-UA" dirty="0" smtClean="0">
                <a:cs typeface="+mn-cs"/>
              </a:rPr>
              <a:t>“Ваффен-СС”, “колабораціонізм”, “визволення України та Європи”</a:t>
            </a:r>
          </a:p>
          <a:p>
            <a:pPr lvl="2">
              <a:buFont typeface="Arial"/>
              <a:buChar char="•"/>
              <a:defRPr/>
            </a:pPr>
            <a:r>
              <a:rPr lang="uk-UA" dirty="0" smtClean="0">
                <a:cs typeface="+mn-cs"/>
              </a:rPr>
              <a:t>Українські дослідники в концептуальному просторі російських міфів</a:t>
            </a:r>
            <a:endParaRPr lang="uk-UA" dirty="0">
              <a:cs typeface="+mn-cs"/>
            </a:endParaRPr>
          </a:p>
          <a:p>
            <a:pPr>
              <a:buFont typeface="Arial"/>
              <a:buChar char="•"/>
              <a:defRPr/>
            </a:pPr>
            <a:r>
              <a:rPr lang="uk-UA" dirty="0" smtClean="0">
                <a:cs typeface="+mn-cs"/>
              </a:rPr>
              <a:t>Протидія “побєдобєсію” в військовій історії: метод досліджень з точки зору учасників подій і системи пов’язаних історичних фактів</a:t>
            </a:r>
          </a:p>
          <a:p>
            <a:pPr>
              <a:buFont typeface="Arial"/>
              <a:buChar char="•"/>
              <a:defRPr/>
            </a:pPr>
            <a:r>
              <a:rPr lang="uk-UA" dirty="0" smtClean="0">
                <a:cs typeface="+mn-cs"/>
              </a:rPr>
              <a:t>Дивізійники “Галичини” в Збройних силах Великобританії: внесок українських дивізійників в перемогу в холодній війні та в європейську систему безпеки</a:t>
            </a:r>
            <a:endParaRPr lang="en-US" dirty="0" smtClean="0">
              <a:cs typeface="+mn-cs"/>
            </a:endParaRPr>
          </a:p>
          <a:p>
            <a:pPr lvl="2">
              <a:buFont typeface="Arial"/>
              <a:buChar char="•"/>
              <a:defRPr/>
            </a:pPr>
            <a:endParaRPr lang="en-US" dirty="0"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05265"/>
            <a:ext cx="864096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600" dirty="0" smtClean="0">
                <a:solidFill>
                  <a:schemeClr val="bg1"/>
                </a:solidFill>
              </a:rPr>
              <a:t>Богдан Бабич. Деконструкція </a:t>
            </a:r>
            <a:r>
              <a:rPr lang="uk-UA" sz="1600" dirty="0">
                <a:solidFill>
                  <a:schemeClr val="bg1"/>
                </a:solidFill>
              </a:rPr>
              <a:t>дискурсу російської пропаганди в військовій </a:t>
            </a:r>
            <a:r>
              <a:rPr lang="uk-UA" sz="1600" dirty="0" smtClean="0">
                <a:solidFill>
                  <a:schemeClr val="bg1"/>
                </a:solidFill>
              </a:rPr>
              <a:t>історії</a:t>
            </a:r>
            <a:r>
              <a:rPr lang="uk-UA" sz="1600" dirty="0">
                <a:solidFill>
                  <a:schemeClr val="bg1"/>
                </a:solidFill>
              </a:rPr>
              <a:t>: </a:t>
            </a:r>
            <a:endParaRPr lang="uk-UA" sz="1600" dirty="0" smtClean="0">
              <a:solidFill>
                <a:schemeClr val="bg1"/>
              </a:solidFill>
            </a:endParaRPr>
          </a:p>
          <a:p>
            <a:r>
              <a:rPr lang="uk-UA" sz="1600" dirty="0" smtClean="0">
                <a:solidFill>
                  <a:schemeClr val="bg1"/>
                </a:solidFill>
              </a:rPr>
              <a:t>Виявлення </a:t>
            </a:r>
            <a:r>
              <a:rPr lang="uk-UA" sz="1600" dirty="0">
                <a:solidFill>
                  <a:schemeClr val="bg1"/>
                </a:solidFill>
              </a:rPr>
              <a:t>лінгвістичнх засобів </a:t>
            </a:r>
            <a:r>
              <a:rPr lang="uk-UA" sz="1600" dirty="0" smtClean="0">
                <a:solidFill>
                  <a:schemeClr val="bg1"/>
                </a:solidFill>
              </a:rPr>
              <a:t>фальсифікації історії </a:t>
            </a:r>
            <a:r>
              <a:rPr lang="uk-UA" sz="1600" dirty="0">
                <a:solidFill>
                  <a:schemeClr val="bg1"/>
                </a:solidFill>
              </a:rPr>
              <a:t>Української дивізії “Галичина”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22275"/>
            <a:ext cx="8608888" cy="738188"/>
          </a:xfrm>
        </p:spPr>
        <p:txBody>
          <a:bodyPr/>
          <a:lstStyle/>
          <a:p>
            <a:r>
              <a:rPr lang="uk-UA" dirty="0"/>
              <a:t/>
            </a:r>
            <a:br>
              <a:rPr lang="uk-UA" dirty="0"/>
            </a:br>
            <a:r>
              <a:rPr lang="uk-UA" dirty="0" smtClean="0"/>
              <a:t>Роман Дубиняк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3768" y="1435224"/>
            <a:ext cx="6480720" cy="5234136"/>
          </a:xfrm>
        </p:spPr>
        <p:txBody>
          <a:bodyPr>
            <a:normAutofit fontScale="92500" lnSpcReduction="10000"/>
          </a:bodyPr>
          <a:lstStyle/>
          <a:p>
            <a:r>
              <a:rPr lang="uk-UA" dirty="0" smtClean="0"/>
              <a:t>Роман Дубиняк</a:t>
            </a:r>
            <a:endParaRPr lang="uk-UA" dirty="0"/>
          </a:p>
          <a:p>
            <a:pPr>
              <a:buFont typeface="Arial"/>
              <a:buChar char="•"/>
            </a:pPr>
            <a:r>
              <a:rPr lang="uk-UA" dirty="0" smtClean="0"/>
              <a:t>Демобілізувався з Британської армії у </a:t>
            </a:r>
            <a:r>
              <a:rPr lang="uk-UA" dirty="0"/>
              <a:t>1986-у році у званні старшого воррент-</a:t>
            </a:r>
            <a:r>
              <a:rPr lang="uk-UA" dirty="0" smtClean="0"/>
              <a:t>офіцера</a:t>
            </a:r>
          </a:p>
          <a:p>
            <a:pPr>
              <a:buFont typeface="Arial"/>
              <a:buChar char="•"/>
            </a:pPr>
            <a:r>
              <a:rPr lang="uk-UA" dirty="0" smtClean="0"/>
              <a:t>Перебуваючи </a:t>
            </a:r>
            <a:r>
              <a:rPr lang="uk-UA" dirty="0"/>
              <a:t>на службі </a:t>
            </a:r>
            <a:r>
              <a:rPr lang="uk-UA" dirty="0" smtClean="0"/>
              <a:t>готувався </a:t>
            </a:r>
            <a:r>
              <a:rPr lang="uk-UA" dirty="0"/>
              <a:t>до того, що можливо братиме участь у військовому конфлікті з Росією або долучиться до збройної боротьби за незалежність </a:t>
            </a:r>
            <a:r>
              <a:rPr lang="uk-UA" dirty="0" smtClean="0"/>
              <a:t>України</a:t>
            </a:r>
          </a:p>
          <a:p>
            <a:pPr>
              <a:buFont typeface="Arial"/>
              <a:buChar char="•"/>
            </a:pPr>
            <a:r>
              <a:rPr lang="uk-UA" dirty="0" smtClean="0"/>
              <a:t>Досі не </a:t>
            </a:r>
            <a:r>
              <a:rPr lang="uk-UA" dirty="0"/>
              <a:t>прийняв Британське громадянство, вважає що спершу має отримати український </a:t>
            </a:r>
            <a:r>
              <a:rPr lang="uk-UA" dirty="0" smtClean="0"/>
              <a:t>паспорт</a:t>
            </a:r>
          </a:p>
          <a:p>
            <a:pPr>
              <a:buFont typeface="Arial"/>
              <a:buChar char="•"/>
            </a:pPr>
            <a:r>
              <a:rPr lang="uk-UA" dirty="0" smtClean="0"/>
              <a:t>Дослідник української філателії, нумізматики та філокартії, автор (з Петром Цибаняком) серії книг “Поштова історія України”, книги “Грошова система України за княжих часів” </a:t>
            </a:r>
            <a:r>
              <a:rPr lang="uk-UA" dirty="0" smtClean="0"/>
              <a:t>(</a:t>
            </a:r>
            <a:r>
              <a:rPr lang="uk-UA" dirty="0" smtClean="0"/>
              <a:t>Дубиняк, Цибаняк, </a:t>
            </a:r>
            <a:r>
              <a:rPr lang="en-GB" dirty="0" smtClean="0"/>
              <a:t>1987, </a:t>
            </a:r>
            <a:r>
              <a:rPr lang="uk-UA" dirty="0" smtClean="0"/>
              <a:t>1992</a:t>
            </a:r>
            <a:r>
              <a:rPr lang="uk-UA" dirty="0" smtClean="0"/>
              <a:t>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2253905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8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Використана література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12776"/>
            <a:ext cx="8928992" cy="5445224"/>
          </a:xfrm>
        </p:spPr>
        <p:txBody>
          <a:bodyPr>
            <a:normAutofit fontScale="47500" lnSpcReduction="20000"/>
          </a:bodyPr>
          <a:lstStyle/>
          <a:p>
            <a:r>
              <a:rPr lang="en-GB" dirty="0" err="1" smtClean="0"/>
              <a:t>Applebaum</a:t>
            </a:r>
            <a:r>
              <a:rPr lang="en-GB" dirty="0"/>
              <a:t>, </a:t>
            </a:r>
            <a:r>
              <a:rPr lang="en-GB" dirty="0" smtClean="0"/>
              <a:t>Anne. (2004). Gulag </a:t>
            </a:r>
            <a:r>
              <a:rPr lang="en-GB" dirty="0"/>
              <a:t>: a history of the Soviet </a:t>
            </a:r>
            <a:r>
              <a:rPr lang="en-GB" dirty="0" smtClean="0"/>
              <a:t>camps. London </a:t>
            </a:r>
            <a:r>
              <a:rPr lang="en-GB" dirty="0"/>
              <a:t>: Penguin, 2004</a:t>
            </a:r>
            <a:r>
              <a:rPr lang="en-GB" dirty="0" smtClean="0"/>
              <a:t>.</a:t>
            </a:r>
          </a:p>
          <a:p>
            <a:r>
              <a:rPr lang="en-GB" dirty="0" err="1"/>
              <a:t>Applebaum</a:t>
            </a:r>
            <a:r>
              <a:rPr lang="en-GB" dirty="0"/>
              <a:t>, </a:t>
            </a:r>
            <a:r>
              <a:rPr lang="en-GB" dirty="0" smtClean="0"/>
              <a:t>Anne. </a:t>
            </a:r>
            <a:r>
              <a:rPr lang="en-GB" dirty="0"/>
              <a:t>(2012). Iron curtain: the crushing of Eastern Europe 1944-56. Penguin UK.</a:t>
            </a:r>
          </a:p>
          <a:p>
            <a:r>
              <a:rPr lang="en-GB" dirty="0" err="1"/>
              <a:t>Dorril</a:t>
            </a:r>
            <a:r>
              <a:rPr lang="en-GB" dirty="0"/>
              <a:t>, </a:t>
            </a:r>
            <a:r>
              <a:rPr lang="en-GB" dirty="0" smtClean="0"/>
              <a:t>Stephen. </a:t>
            </a:r>
            <a:r>
              <a:rPr lang="en-GB" dirty="0"/>
              <a:t>(2000). MI6: Fifty years of special operations. Fourth Estate.</a:t>
            </a:r>
          </a:p>
          <a:p>
            <a:r>
              <a:rPr lang="uk-UA" dirty="0" smtClean="0"/>
              <a:t>Khromeychuk</a:t>
            </a:r>
            <a:r>
              <a:rPr lang="uk-UA" dirty="0"/>
              <a:t>, </a:t>
            </a:r>
            <a:r>
              <a:rPr lang="uk-UA" dirty="0" smtClean="0"/>
              <a:t>O</a:t>
            </a:r>
            <a:r>
              <a:rPr lang="en-GB" dirty="0" err="1" smtClean="0"/>
              <a:t>lesya</a:t>
            </a:r>
            <a:r>
              <a:rPr lang="uk-UA" dirty="0" smtClean="0"/>
              <a:t>. </a:t>
            </a:r>
            <a:r>
              <a:rPr lang="uk-UA" dirty="0"/>
              <a:t>(2013) 'Undetermined' Ukrainians: Post-War Narratives of the Waffen SS 'Galicia' Division. Oxford, Peter Lang, xix + 197 pp.</a:t>
            </a:r>
          </a:p>
          <a:p>
            <a:r>
              <a:rPr lang="en-US" dirty="0" err="1" smtClean="0"/>
              <a:t>Logusz</a:t>
            </a:r>
            <a:r>
              <a:rPr lang="en-US" dirty="0"/>
              <a:t>, Michael O</a:t>
            </a:r>
            <a:r>
              <a:rPr lang="en-US" dirty="0" smtClean="0"/>
              <a:t>. (1997). Galicia Division: </a:t>
            </a:r>
            <a:r>
              <a:rPr lang="en-US" dirty="0"/>
              <a:t>the </a:t>
            </a:r>
            <a:r>
              <a:rPr lang="en-US" dirty="0" err="1"/>
              <a:t>Waffen</a:t>
            </a:r>
            <a:r>
              <a:rPr lang="en-US" dirty="0"/>
              <a:t>-SS 14th Grenadier Division 1943-</a:t>
            </a:r>
            <a:r>
              <a:rPr lang="en-US" dirty="0" smtClean="0"/>
              <a:t>1945. </a:t>
            </a:r>
            <a:r>
              <a:rPr lang="en-US" dirty="0" err="1" smtClean="0"/>
              <a:t>Atglen</a:t>
            </a:r>
            <a:r>
              <a:rPr lang="en-US" dirty="0"/>
              <a:t>, PA : </a:t>
            </a:r>
            <a:r>
              <a:rPr lang="en-US" dirty="0" err="1"/>
              <a:t>Schiffer</a:t>
            </a:r>
            <a:r>
              <a:rPr lang="en-US" dirty="0"/>
              <a:t> Military </a:t>
            </a:r>
            <a:r>
              <a:rPr lang="en-US" dirty="0" smtClean="0"/>
              <a:t>History, 558 pp.</a:t>
            </a:r>
            <a:endParaRPr lang="en-GB" dirty="0" smtClean="0"/>
          </a:p>
          <a:p>
            <a:r>
              <a:rPr lang="uk-UA" dirty="0" smtClean="0"/>
              <a:t>Scruton</a:t>
            </a:r>
            <a:r>
              <a:rPr lang="uk-UA" dirty="0"/>
              <a:t>, R. (2017). The Russian way of lying. A philosophical perspective on post-Soviet propaganda. The </a:t>
            </a:r>
            <a:r>
              <a:rPr lang="en-US" dirty="0"/>
              <a:t>Spectator. 23 March 2017. URL: </a:t>
            </a:r>
            <a:r>
              <a:rPr lang="en-US" u="sng" dirty="0">
                <a:hlinkClick r:id="rId2"/>
              </a:rPr>
              <a:t>https://life.spectator.co.uk/2017/03/russian-way-lying/</a:t>
            </a:r>
            <a:r>
              <a:rPr lang="en-GB" dirty="0"/>
              <a:t> </a:t>
            </a:r>
            <a:endParaRPr lang="uk-UA" dirty="0"/>
          </a:p>
          <a:p>
            <a:r>
              <a:rPr lang="uk-UA" dirty="0" smtClean="0"/>
              <a:t>Бабич Богдан., Деконструкція тоталітарного дискурсу як фактор інформаційної безпеки: Українська література періоду революції гідності та АТО як протидія російській гібридній експансії в культурно-інформаційному просторі // // Тези доповідей Міжнародного форуму з кризових комунікацій "Комунікаційно-контентна безпека в умовах гібридно-месіанських агресій путінської Росії" / за заг. редакцією В.В. Балабіна. – К. : ВІКНУ. – с. 153-157.</a:t>
            </a:r>
          </a:p>
          <a:p>
            <a:r>
              <a:rPr lang="uk-UA" dirty="0" smtClean="0"/>
              <a:t>Білан</a:t>
            </a:r>
            <a:r>
              <a:rPr lang="uk-UA" dirty="0"/>
              <a:t>, </a:t>
            </a:r>
            <a:r>
              <a:rPr lang="uk-UA" dirty="0" smtClean="0"/>
              <a:t>Максим.Б</a:t>
            </a:r>
            <a:r>
              <a:rPr lang="uk-UA" dirty="0"/>
              <a:t>., (2016). Інтерпретативні позиції перекладача як фактор спотворення смислу повідомлення // Тези доповідей Міжнародного форуму з кризових комунікацій "Комунікаційно-контентна безпека в умовах гібридно-месіанських агресій путінської Росії" / за заг. редакцією В.В. Балабіна. – К. : ВІКНУ. – с. 44-47.</a:t>
            </a:r>
          </a:p>
          <a:p>
            <a:r>
              <a:rPr lang="uk-UA" dirty="0"/>
              <a:t>Гунчак, </a:t>
            </a:r>
            <a:r>
              <a:rPr lang="uk-UA" dirty="0" smtClean="0"/>
              <a:t>Тарас. </a:t>
            </a:r>
            <a:r>
              <a:rPr lang="uk-UA" dirty="0"/>
              <a:t>У мундирах ворога – К.: Час України, 1993. – 208 с.</a:t>
            </a:r>
          </a:p>
          <a:p>
            <a:r>
              <a:rPr lang="uk-UA" dirty="0"/>
              <a:t>Ділай, </a:t>
            </a:r>
            <a:r>
              <a:rPr lang="uk-UA" dirty="0" smtClean="0"/>
              <a:t>Ангеліка.Ю</a:t>
            </a:r>
            <a:r>
              <a:rPr lang="uk-UA" dirty="0"/>
              <a:t>. (2016). Комунікаційно-контентна боротьба Кремля за свідомість пересічних громадян західних країн // Тези доповідей Міжнародного форуму з кризових комунікацій "Комунікаційно-контентна безпека в умовах гібридно-месіанських агресій путінської Росії" / за заг. редакцією В.В. Балабіна. – К. : ВІКНУ. – с. 54-57.</a:t>
            </a:r>
          </a:p>
          <a:p>
            <a:r>
              <a:rPr lang="en-US" dirty="0" err="1" smtClean="0"/>
              <a:t>Дубиняк</a:t>
            </a:r>
            <a:r>
              <a:rPr lang="en-US" dirty="0"/>
              <a:t>, </a:t>
            </a:r>
            <a:r>
              <a:rPr lang="en-US" dirty="0" err="1" smtClean="0"/>
              <a:t>Р</a:t>
            </a:r>
            <a:r>
              <a:rPr lang="uk-UA" dirty="0" smtClean="0"/>
              <a:t>оман</a:t>
            </a:r>
            <a:r>
              <a:rPr lang="en-US" dirty="0" smtClean="0"/>
              <a:t>.</a:t>
            </a:r>
            <a:r>
              <a:rPr lang="uk-UA" dirty="0" smtClean="0"/>
              <a:t>, </a:t>
            </a:r>
            <a:r>
              <a:rPr lang="en-US" dirty="0" err="1" smtClean="0"/>
              <a:t>Цибаняк</a:t>
            </a:r>
            <a:r>
              <a:rPr lang="uk-UA" dirty="0" smtClean="0"/>
              <a:t> </a:t>
            </a:r>
            <a:r>
              <a:rPr lang="en-US" dirty="0" err="1" smtClean="0"/>
              <a:t>П</a:t>
            </a:r>
            <a:r>
              <a:rPr lang="uk-UA" dirty="0" smtClean="0"/>
              <a:t>етро</a:t>
            </a:r>
            <a:r>
              <a:rPr lang="en-US" dirty="0" smtClean="0"/>
              <a:t>. </a:t>
            </a:r>
            <a:r>
              <a:rPr lang="uk-UA" dirty="0" smtClean="0"/>
              <a:t>(1987). Грошова </a:t>
            </a:r>
            <a:r>
              <a:rPr lang="en-US" dirty="0" err="1" smtClean="0"/>
              <a:t>система</a:t>
            </a:r>
            <a:r>
              <a:rPr lang="en-US" dirty="0" smtClean="0"/>
              <a:t> </a:t>
            </a:r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/>
              <a:t>Україні</a:t>
            </a:r>
            <a:r>
              <a:rPr lang="en-US" dirty="0"/>
              <a:t>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княжих</a:t>
            </a:r>
            <a:r>
              <a:rPr lang="en-US" dirty="0"/>
              <a:t> </a:t>
            </a:r>
            <a:r>
              <a:rPr lang="en-US" dirty="0" err="1"/>
              <a:t>часів</a:t>
            </a:r>
            <a:r>
              <a:rPr lang="en-US" dirty="0"/>
              <a:t> = Coins of Ukraine 988-1054 / </a:t>
            </a:r>
            <a:r>
              <a:rPr lang="en-US" dirty="0" smtClean="0"/>
              <a:t>- </a:t>
            </a:r>
            <a:r>
              <a:rPr lang="en-US" dirty="0"/>
              <a:t>West Yorkshire : [</a:t>
            </a:r>
            <a:r>
              <a:rPr lang="en-US" dirty="0" err="1"/>
              <a:t>б</a:t>
            </a:r>
            <a:r>
              <a:rPr lang="en-US" dirty="0"/>
              <a:t>. </a:t>
            </a:r>
            <a:r>
              <a:rPr lang="en-US" dirty="0" err="1"/>
              <a:t>в</a:t>
            </a:r>
            <a:r>
              <a:rPr lang="en-US" dirty="0"/>
              <a:t>.], 1987. - 87 </a:t>
            </a:r>
            <a:r>
              <a:rPr lang="en-US" dirty="0" err="1"/>
              <a:t>с</a:t>
            </a:r>
            <a:r>
              <a:rPr lang="en-US" dirty="0"/>
              <a:t>. - (The Postal History of Ukraine)</a:t>
            </a:r>
            <a:r>
              <a:rPr lang="en-US" dirty="0" smtClean="0"/>
              <a:t>.</a:t>
            </a:r>
            <a:endParaRPr lang="uk-UA" dirty="0" smtClean="0"/>
          </a:p>
          <a:p>
            <a:r>
              <a:rPr lang="uk-UA" dirty="0"/>
              <a:t>Дубиняк </a:t>
            </a:r>
            <a:r>
              <a:rPr lang="uk-UA" dirty="0" smtClean="0"/>
              <a:t>Роман.</a:t>
            </a:r>
            <a:r>
              <a:rPr lang="uk-UA" dirty="0"/>
              <a:t>, Цибаняк </a:t>
            </a:r>
            <a:r>
              <a:rPr lang="uk-UA" dirty="0" smtClean="0"/>
              <a:t>Петро. </a:t>
            </a:r>
            <a:r>
              <a:rPr lang="uk-UA" dirty="0"/>
              <a:t>Грошова система в Україні за княжих часів // </a:t>
            </a:r>
            <a:r>
              <a:rPr lang="uk-UA" dirty="0" smtClean="0"/>
              <a:t>Київська Старовина. </a:t>
            </a:r>
            <a:r>
              <a:rPr lang="uk-UA" dirty="0"/>
              <a:t>– 1992. - № 4. – С. 52-56.</a:t>
            </a:r>
            <a:endParaRPr lang="uk-UA" dirty="0" smtClean="0"/>
          </a:p>
          <a:p>
            <a:r>
              <a:rPr lang="uk-UA" dirty="0" smtClean="0"/>
              <a:t>Марченко</a:t>
            </a:r>
            <a:r>
              <a:rPr lang="uk-UA" dirty="0"/>
              <a:t>-Бабіч, </a:t>
            </a:r>
            <a:r>
              <a:rPr lang="uk-UA" dirty="0" smtClean="0"/>
              <a:t>Оксана.М</a:t>
            </a:r>
            <a:r>
              <a:rPr lang="uk-UA" dirty="0"/>
              <a:t>., (2016). Особливості формування суспільної думки у провідних зарубіжних ЗМІ стосовно військового конфлікту на сході України // Тези доповідей Міжнародного форуму з кризових комунікацій "Комунікаційно-контентна безпека в умовах гібридно-месіанських агресій путінської Росії" / за заг. редакцією В.В. Балабіна. – К. : ВІКНУ. – с. 47-48.</a:t>
            </a:r>
          </a:p>
          <a:p>
            <a:r>
              <a:rPr lang="uk-UA" dirty="0"/>
              <a:t>Савчук, </a:t>
            </a:r>
            <a:r>
              <a:rPr lang="uk-UA" dirty="0" smtClean="0"/>
              <a:t>Роман.П</a:t>
            </a:r>
            <a:r>
              <a:rPr lang="uk-UA" dirty="0"/>
              <a:t>. (2016). Специфіка лінгвістичних впливів в епоху глобального гібридного тероризму // Тези доповідей Міжнародного форуму з кризових комунікацій "Комунікаційно-контентна безпека в умовах гібридно-месіанських агресій путінської Росії" / за заг. редакцією В.В. Балабіна. – К. : ВІКНУ. – с. 15-19</a:t>
            </a:r>
            <a:r>
              <a:rPr lang="uk-UA" dirty="0" smtClean="0"/>
              <a:t>.</a:t>
            </a:r>
          </a:p>
          <a:p>
            <a:r>
              <a:rPr lang="uk-UA" dirty="0"/>
              <a:t>Субтельний, </a:t>
            </a:r>
            <a:r>
              <a:rPr lang="uk-UA" dirty="0" smtClean="0"/>
              <a:t>Орест. </a:t>
            </a:r>
            <a:r>
              <a:rPr lang="uk-UA" dirty="0"/>
              <a:t>(1991). Історія України. К.: </a:t>
            </a:r>
            <a:r>
              <a:rPr lang="uk-UA" dirty="0" smtClean="0"/>
              <a:t>Либідь.</a:t>
            </a:r>
            <a:r>
              <a:rPr lang="uk-UA" dirty="0"/>
              <a:t>–402с.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9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22275"/>
            <a:ext cx="8248848" cy="738188"/>
          </a:xfrm>
        </p:spPr>
        <p:txBody>
          <a:bodyPr/>
          <a:lstStyle/>
          <a:p>
            <a:r>
              <a:rPr lang="uk-UA" dirty="0" smtClean="0"/>
              <a:t>Сучасна гібридна агресія: вороже контентне поле та інформаційні атаки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48" y="1665288"/>
            <a:ext cx="7780312" cy="4860056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uk-UA" dirty="0" smtClean="0"/>
              <a:t>Модель гібридної агресії (Савчук, 2016: 15)</a:t>
            </a:r>
          </a:p>
          <a:p>
            <a:pPr marL="730250" lvl="2" indent="-457200">
              <a:buFont typeface="+mj-lt"/>
              <a:buAutoNum type="arabicPeriod"/>
            </a:pPr>
            <a:r>
              <a:rPr lang="uk-UA" dirty="0"/>
              <a:t>Створення сприятливого для </a:t>
            </a:r>
            <a:r>
              <a:rPr lang="uk-UA" dirty="0" smtClean="0"/>
              <a:t>агресора </a:t>
            </a:r>
            <a:r>
              <a:rPr lang="uk-UA" dirty="0"/>
              <a:t>контетного інформаційного </a:t>
            </a:r>
            <a:r>
              <a:rPr lang="uk-UA" dirty="0" smtClean="0"/>
              <a:t>поля:</a:t>
            </a:r>
          </a:p>
          <a:p>
            <a:pPr lvl="3">
              <a:buFont typeface="Arial"/>
              <a:buChar char="•"/>
            </a:pPr>
            <a:r>
              <a:rPr lang="uk-UA" dirty="0"/>
              <a:t>В</a:t>
            </a:r>
            <a:r>
              <a:rPr lang="uk-UA" dirty="0" smtClean="0"/>
              <a:t> </a:t>
            </a:r>
            <a:r>
              <a:rPr lang="uk-UA" dirty="0"/>
              <a:t>довготерміновій перспективі засобами політичного, </a:t>
            </a:r>
            <a:r>
              <a:rPr lang="uk-UA" dirty="0" smtClean="0"/>
              <a:t>економічного</a:t>
            </a:r>
            <a:r>
              <a:rPr lang="uk-UA" dirty="0"/>
              <a:t>, </a:t>
            </a:r>
            <a:r>
              <a:rPr lang="uk-UA" dirty="0" smtClean="0"/>
              <a:t>культурного, мовного тиску</a:t>
            </a:r>
          </a:p>
          <a:p>
            <a:pPr lvl="3">
              <a:buFont typeface="Arial"/>
              <a:buChar char="•"/>
            </a:pPr>
            <a:r>
              <a:rPr lang="uk-UA" dirty="0" smtClean="0"/>
              <a:t>Заповнення контентом агресора (музика, історія...)</a:t>
            </a:r>
          </a:p>
          <a:p>
            <a:pPr marL="730250" lvl="2" indent="-457200">
              <a:buFont typeface="+mj-lt"/>
              <a:buAutoNum type="arabicPeriod"/>
            </a:pPr>
            <a:r>
              <a:rPr lang="uk-UA" dirty="0" smtClean="0"/>
              <a:t>Власне інформаційні атаки на основі поля </a:t>
            </a:r>
            <a:r>
              <a:rPr lang="en-GB" dirty="0" smtClean="0"/>
              <a:t>[1]</a:t>
            </a:r>
            <a:r>
              <a:rPr lang="uk-UA" dirty="0" smtClean="0"/>
              <a:t>:</a:t>
            </a:r>
            <a:endParaRPr lang="uk-UA" dirty="0"/>
          </a:p>
          <a:p>
            <a:pPr lvl="3"/>
            <a:r>
              <a:rPr lang="uk-UA" dirty="0" smtClean="0"/>
              <a:t>Фейкові новини, політика пост-правди, інф. “вкиди”</a:t>
            </a:r>
          </a:p>
          <a:p>
            <a:pPr lvl="3"/>
            <a:r>
              <a:rPr lang="uk-UA" dirty="0" smtClean="0"/>
              <a:t>Через соцмережі, проплачені ЗМІ, “корисних ідіотів”, тролів, підкуплених політиків і партії</a:t>
            </a:r>
          </a:p>
          <a:p>
            <a:pPr lvl="3"/>
            <a:r>
              <a:rPr lang="uk-UA" dirty="0" smtClean="0"/>
              <a:t>З метою впливу на вибори, референдуми</a:t>
            </a:r>
          </a:p>
          <a:p>
            <a:pPr lvl="3"/>
            <a:r>
              <a:rPr lang="uk-UA" dirty="0" smtClean="0"/>
              <a:t>Радикалізація та набір найманців</a:t>
            </a:r>
          </a:p>
          <a:p>
            <a:pPr lvl="2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570" y="3229228"/>
            <a:ext cx="2137429" cy="2018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5227514"/>
            <a:ext cx="3347864" cy="1630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694" y="1434560"/>
            <a:ext cx="3166234" cy="21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6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22275"/>
            <a:ext cx="6952704" cy="738188"/>
          </a:xfrm>
        </p:spPr>
        <p:txBody>
          <a:bodyPr/>
          <a:lstStyle/>
          <a:p>
            <a:r>
              <a:rPr lang="uk-UA" dirty="0" smtClean="0"/>
              <a:t>Лінгвістичні засоби російської пропаганди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856984" cy="5445224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uk-UA" dirty="0" smtClean="0"/>
              <a:t>Створення “альтернативного” концептуального простору </a:t>
            </a:r>
            <a:r>
              <a:rPr lang="uk-UA" dirty="0"/>
              <a:t>(Білан, 2016: 46-47, Марченко-Бабіч, 2016: </a:t>
            </a:r>
            <a:r>
              <a:rPr lang="uk-UA" dirty="0" smtClean="0"/>
              <a:t>48)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Термінологічне викривлення фактів, формування проросійської ідеологічної системи, вплив </a:t>
            </a:r>
            <a:r>
              <a:rPr lang="uk-UA" dirty="0"/>
              <a:t>на масову </a:t>
            </a:r>
            <a:r>
              <a:rPr lang="uk-UA" dirty="0" smtClean="0"/>
              <a:t>свідомість</a:t>
            </a:r>
          </a:p>
          <a:p>
            <a:pPr>
              <a:buFont typeface="Arial"/>
              <a:buChar char="•"/>
            </a:pPr>
            <a:r>
              <a:rPr lang="uk-UA" dirty="0" smtClean="0"/>
              <a:t>Нав’язування </a:t>
            </a:r>
            <a:r>
              <a:rPr lang="uk-UA" dirty="0"/>
              <a:t>меседжів </a:t>
            </a:r>
            <a:r>
              <a:rPr lang="uk-UA" dirty="0" smtClean="0"/>
              <a:t>зарубіжним ЗМІ для зміни громадської думки: “корумпованість” (Ділай, 2016, 54-57)</a:t>
            </a:r>
          </a:p>
          <a:p>
            <a:pPr marL="273050" lvl="2" indent="0">
              <a:buNone/>
            </a:pPr>
            <a:r>
              <a:rPr lang="en-US" sz="1600" i="1" dirty="0" smtClean="0">
                <a:latin typeface="Courier New"/>
                <a:cs typeface="Courier New"/>
              </a:rPr>
              <a:t>Ukraine's </a:t>
            </a:r>
            <a:r>
              <a:rPr lang="en-US" sz="1600" i="1" dirty="0">
                <a:latin typeface="Courier New"/>
                <a:cs typeface="Courier New"/>
              </a:rPr>
              <a:t>corrupt elites make a mockery of western </a:t>
            </a:r>
            <a:r>
              <a:rPr lang="en-US" sz="1600" i="1" dirty="0" smtClean="0">
                <a:latin typeface="Courier New"/>
                <a:cs typeface="Courier New"/>
              </a:rPr>
              <a:t>support </a:t>
            </a:r>
            <a:r>
              <a:rPr lang="en-US" sz="1600" i="1" dirty="0">
                <a:latin typeface="Courier New"/>
                <a:cs typeface="Courier New"/>
              </a:rPr>
              <a:t>(Newsweek)</a:t>
            </a:r>
          </a:p>
          <a:p>
            <a:pPr marL="273050" lvl="2" indent="0">
              <a:buNone/>
            </a:pPr>
            <a:r>
              <a:rPr lang="en-US" sz="1600" i="1" dirty="0" err="1" smtClean="0">
                <a:latin typeface="Courier New"/>
                <a:cs typeface="Courier New"/>
              </a:rPr>
              <a:t>Українська</a:t>
            </a:r>
            <a:r>
              <a:rPr lang="en-US" sz="1600" i="1" dirty="0" smtClean="0">
                <a:latin typeface="Courier New"/>
                <a:cs typeface="Courier New"/>
              </a:rPr>
              <a:t> </a:t>
            </a:r>
            <a:r>
              <a:rPr lang="en-US" sz="1600" i="1" dirty="0" err="1">
                <a:latin typeface="Courier New"/>
                <a:cs typeface="Courier New"/>
              </a:rPr>
              <a:t>корумпована</a:t>
            </a:r>
            <a:r>
              <a:rPr lang="en-US" sz="1600" i="1" dirty="0">
                <a:latin typeface="Courier New"/>
                <a:cs typeface="Courier New"/>
              </a:rPr>
              <a:t> </a:t>
            </a:r>
            <a:r>
              <a:rPr lang="en-US" sz="1600" i="1" dirty="0" err="1">
                <a:latin typeface="Courier New"/>
                <a:cs typeface="Courier New"/>
              </a:rPr>
              <a:t>еліта</a:t>
            </a:r>
            <a:r>
              <a:rPr lang="en-US" sz="1600" i="1" dirty="0">
                <a:latin typeface="Courier New"/>
                <a:cs typeface="Courier New"/>
              </a:rPr>
              <a:t> </a:t>
            </a:r>
            <a:r>
              <a:rPr lang="en-US" sz="1600" i="1" dirty="0" err="1">
                <a:latin typeface="Courier New"/>
                <a:cs typeface="Courier New"/>
              </a:rPr>
              <a:t>є</a:t>
            </a:r>
            <a:r>
              <a:rPr lang="en-US" sz="1600" i="1" dirty="0">
                <a:latin typeface="Courier New"/>
                <a:cs typeface="Courier New"/>
              </a:rPr>
              <a:t> </a:t>
            </a:r>
            <a:r>
              <a:rPr lang="en-US" sz="1600" i="1" dirty="0" err="1">
                <a:latin typeface="Courier New"/>
                <a:cs typeface="Courier New"/>
              </a:rPr>
              <a:t>насмішкою</a:t>
            </a:r>
            <a:r>
              <a:rPr lang="en-US" sz="1600" i="1" dirty="0">
                <a:latin typeface="Courier New"/>
                <a:cs typeface="Courier New"/>
              </a:rPr>
              <a:t> </a:t>
            </a:r>
            <a:r>
              <a:rPr lang="en-US" sz="1600" i="1" dirty="0" err="1">
                <a:latin typeface="Courier New"/>
                <a:cs typeface="Courier New"/>
              </a:rPr>
              <a:t>над</a:t>
            </a:r>
            <a:r>
              <a:rPr lang="en-US" sz="1600" i="1" dirty="0">
                <a:latin typeface="Courier New"/>
                <a:cs typeface="Courier New"/>
              </a:rPr>
              <a:t> </a:t>
            </a:r>
            <a:r>
              <a:rPr lang="en-US" sz="1600" i="1" dirty="0" err="1">
                <a:latin typeface="Courier New"/>
                <a:cs typeface="Courier New"/>
              </a:rPr>
              <a:t>допомогою</a:t>
            </a:r>
            <a:r>
              <a:rPr lang="en-US" sz="1600" i="1" dirty="0">
                <a:latin typeface="Courier New"/>
                <a:cs typeface="Courier New"/>
              </a:rPr>
              <a:t> </a:t>
            </a:r>
            <a:r>
              <a:rPr lang="en-US" sz="1600" i="1" dirty="0" err="1" smtClean="0">
                <a:latin typeface="Courier New"/>
                <a:cs typeface="Courier New"/>
              </a:rPr>
              <a:t>Заходу</a:t>
            </a:r>
            <a:endParaRPr lang="uk-UA" sz="1600" i="1" dirty="0" smtClean="0">
              <a:latin typeface="Courier New"/>
              <a:cs typeface="Courier New"/>
            </a:endParaRPr>
          </a:p>
          <a:p>
            <a:pPr>
              <a:buFont typeface="Arial"/>
              <a:buChar char="•"/>
            </a:pPr>
            <a:r>
              <a:rPr lang="uk-UA" i="1" dirty="0" smtClean="0"/>
              <a:t>Пресупозиція</a:t>
            </a:r>
            <a:r>
              <a:rPr lang="uk-UA" dirty="0" smtClean="0"/>
              <a:t> як засіб маніпулювання</a:t>
            </a:r>
            <a:r>
              <a:rPr lang="uk-UA" i="1" dirty="0" smtClean="0"/>
              <a:t> </a:t>
            </a:r>
            <a:r>
              <a:rPr lang="uk-UA" dirty="0" smtClean="0"/>
              <a:t>контентом</a:t>
            </a:r>
            <a:r>
              <a:rPr lang="uk-UA" i="1" dirty="0" smtClean="0"/>
              <a:t> 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Частина значення речення, представлена реципієнтові як ‘відоме’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Не змінюється при запереченні, питанні, модальних предикатах (мабуть, можливо, що...), трансформації в підрядне умови (якщо...)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Насправді інформація ніде раніше не аналізується, не пов’язується з часовим чи просторовим політичним контекстом (</a:t>
            </a:r>
            <a:r>
              <a:rPr lang="uk-UA" dirty="0"/>
              <a:t>кол. соц. країни...)</a:t>
            </a:r>
          </a:p>
          <a:p>
            <a:pPr lvl="2">
              <a:buFont typeface="Arial"/>
              <a:buChar char="•"/>
            </a:pPr>
            <a:endParaRPr lang="uk-UA" dirty="0"/>
          </a:p>
          <a:p>
            <a:pPr marL="273050" lvl="2" indent="0">
              <a:buNone/>
            </a:pPr>
            <a:endParaRPr lang="uk-UA" dirty="0" smtClean="0"/>
          </a:p>
          <a:p>
            <a:pPr lvl="2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45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22275"/>
            <a:ext cx="6952704" cy="738188"/>
          </a:xfrm>
        </p:spPr>
        <p:txBody>
          <a:bodyPr/>
          <a:lstStyle/>
          <a:p>
            <a:r>
              <a:rPr lang="uk-UA" dirty="0" smtClean="0"/>
              <a:t>Лінгвістичні засоби російської пропаганди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856984" cy="5445224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uk-UA" dirty="0" smtClean="0"/>
              <a:t>Створення “альтернативного” концептуального простору </a:t>
            </a:r>
            <a:r>
              <a:rPr lang="uk-UA" dirty="0"/>
              <a:t>(Білан, 2016: 46-47, Марченко-Бабіч, 2016: </a:t>
            </a:r>
            <a:r>
              <a:rPr lang="uk-UA" dirty="0" smtClean="0"/>
              <a:t>48)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Термінологічне викривлення фактів, формування проросійської ідеологічної системи, вплив </a:t>
            </a:r>
            <a:r>
              <a:rPr lang="uk-UA" dirty="0"/>
              <a:t>на масову </a:t>
            </a:r>
            <a:r>
              <a:rPr lang="uk-UA" dirty="0" smtClean="0"/>
              <a:t>свідомість</a:t>
            </a:r>
          </a:p>
          <a:p>
            <a:pPr>
              <a:buFont typeface="Arial"/>
              <a:buChar char="•"/>
            </a:pPr>
            <a:r>
              <a:rPr lang="uk-UA" dirty="0" smtClean="0"/>
              <a:t>Нав’язування </a:t>
            </a:r>
            <a:r>
              <a:rPr lang="uk-UA" dirty="0"/>
              <a:t>меседжів </a:t>
            </a:r>
            <a:r>
              <a:rPr lang="uk-UA" dirty="0" smtClean="0"/>
              <a:t>зарубіжним ЗМІ для зміни громадської думки: “корумпованість” (Ділай, 2016, 54-57)</a:t>
            </a:r>
          </a:p>
          <a:p>
            <a:pPr marL="273050" lvl="2" indent="0">
              <a:buNone/>
            </a:pPr>
            <a:r>
              <a:rPr lang="en-US" sz="1600" b="1" i="1" u="sng" dirty="0" smtClean="0">
                <a:latin typeface="Courier New"/>
                <a:cs typeface="Courier New"/>
              </a:rPr>
              <a:t>Ukraine's </a:t>
            </a:r>
            <a:r>
              <a:rPr lang="en-US" sz="1600" b="1" i="1" u="sng" dirty="0">
                <a:latin typeface="Courier New"/>
                <a:cs typeface="Courier New"/>
              </a:rPr>
              <a:t>corrupt elites</a:t>
            </a:r>
            <a:r>
              <a:rPr lang="en-US" sz="1600" b="1" i="1" dirty="0">
                <a:latin typeface="Courier New"/>
                <a:cs typeface="Courier New"/>
              </a:rPr>
              <a:t> </a:t>
            </a:r>
            <a:r>
              <a:rPr lang="en-US" sz="1600" i="1" dirty="0">
                <a:latin typeface="Courier New"/>
                <a:cs typeface="Courier New"/>
              </a:rPr>
              <a:t>make a mockery of </a:t>
            </a:r>
            <a:r>
              <a:rPr lang="en-US" sz="1600" b="1" i="1" u="sng" dirty="0">
                <a:latin typeface="Courier New"/>
                <a:cs typeface="Courier New"/>
              </a:rPr>
              <a:t>western </a:t>
            </a:r>
            <a:r>
              <a:rPr lang="en-US" sz="1600" b="1" i="1" u="sng" dirty="0" smtClean="0">
                <a:latin typeface="Courier New"/>
                <a:cs typeface="Courier New"/>
              </a:rPr>
              <a:t>support</a:t>
            </a:r>
            <a:r>
              <a:rPr lang="en-US" sz="1600" b="1" i="1" dirty="0" smtClean="0">
                <a:latin typeface="Courier New"/>
                <a:cs typeface="Courier New"/>
              </a:rPr>
              <a:t> </a:t>
            </a:r>
            <a:r>
              <a:rPr lang="en-US" sz="1600" i="1" dirty="0">
                <a:latin typeface="Courier New"/>
                <a:cs typeface="Courier New"/>
              </a:rPr>
              <a:t>(Newsweek)</a:t>
            </a:r>
          </a:p>
          <a:p>
            <a:pPr marL="273050" lvl="2" indent="0">
              <a:buNone/>
            </a:pPr>
            <a:r>
              <a:rPr lang="en-US" sz="1600" b="1" i="1" u="sng" dirty="0" err="1" smtClean="0">
                <a:latin typeface="Courier New"/>
                <a:cs typeface="Courier New"/>
              </a:rPr>
              <a:t>Українська</a:t>
            </a:r>
            <a:r>
              <a:rPr lang="en-US" sz="1600" b="1" i="1" u="sng" dirty="0" smtClean="0">
                <a:latin typeface="Courier New"/>
                <a:cs typeface="Courier New"/>
              </a:rPr>
              <a:t> </a:t>
            </a:r>
            <a:r>
              <a:rPr lang="en-US" sz="1600" b="1" i="1" u="sng" dirty="0" err="1">
                <a:latin typeface="Courier New"/>
                <a:cs typeface="Courier New"/>
              </a:rPr>
              <a:t>корумпована</a:t>
            </a:r>
            <a:r>
              <a:rPr lang="en-US" sz="1600" b="1" i="1" u="sng" dirty="0">
                <a:latin typeface="Courier New"/>
                <a:cs typeface="Courier New"/>
              </a:rPr>
              <a:t> </a:t>
            </a:r>
            <a:r>
              <a:rPr lang="en-US" sz="1600" b="1" i="1" u="sng" dirty="0" err="1">
                <a:latin typeface="Courier New"/>
                <a:cs typeface="Courier New"/>
              </a:rPr>
              <a:t>еліта</a:t>
            </a:r>
            <a:r>
              <a:rPr lang="en-US" sz="1600" b="1" i="1" dirty="0">
                <a:latin typeface="Courier New"/>
                <a:cs typeface="Courier New"/>
              </a:rPr>
              <a:t> </a:t>
            </a:r>
            <a:r>
              <a:rPr lang="en-US" sz="1600" i="1" dirty="0" err="1">
                <a:latin typeface="Courier New"/>
                <a:cs typeface="Courier New"/>
              </a:rPr>
              <a:t>є</a:t>
            </a:r>
            <a:r>
              <a:rPr lang="en-US" sz="1600" i="1" dirty="0">
                <a:latin typeface="Courier New"/>
                <a:cs typeface="Courier New"/>
              </a:rPr>
              <a:t> </a:t>
            </a:r>
            <a:r>
              <a:rPr lang="en-US" sz="1600" i="1" dirty="0" err="1">
                <a:latin typeface="Courier New"/>
                <a:cs typeface="Courier New"/>
              </a:rPr>
              <a:t>насмішкою</a:t>
            </a:r>
            <a:r>
              <a:rPr lang="en-US" sz="1600" i="1" dirty="0">
                <a:latin typeface="Courier New"/>
                <a:cs typeface="Courier New"/>
              </a:rPr>
              <a:t> </a:t>
            </a:r>
            <a:r>
              <a:rPr lang="en-US" sz="1600" i="1" dirty="0" err="1">
                <a:latin typeface="Courier New"/>
                <a:cs typeface="Courier New"/>
              </a:rPr>
              <a:t>над</a:t>
            </a:r>
            <a:r>
              <a:rPr lang="en-US" sz="1600" i="1" dirty="0">
                <a:latin typeface="Courier New"/>
                <a:cs typeface="Courier New"/>
              </a:rPr>
              <a:t> </a:t>
            </a:r>
            <a:r>
              <a:rPr lang="en-US" sz="1600" b="1" i="1" u="sng" dirty="0" err="1">
                <a:latin typeface="Courier New"/>
                <a:cs typeface="Courier New"/>
              </a:rPr>
              <a:t>допомогою</a:t>
            </a:r>
            <a:r>
              <a:rPr lang="en-US" sz="1600" b="1" i="1" u="sng" dirty="0">
                <a:latin typeface="Courier New"/>
                <a:cs typeface="Courier New"/>
              </a:rPr>
              <a:t> </a:t>
            </a:r>
            <a:r>
              <a:rPr lang="en-US" sz="1600" b="1" i="1" u="sng" dirty="0" err="1" smtClean="0">
                <a:latin typeface="Courier New"/>
                <a:cs typeface="Courier New"/>
              </a:rPr>
              <a:t>Заходу</a:t>
            </a:r>
            <a:endParaRPr lang="uk-UA" sz="1600" b="1" i="1" u="sng" dirty="0" smtClean="0">
              <a:latin typeface="Courier New"/>
              <a:cs typeface="Courier New"/>
            </a:endParaRPr>
          </a:p>
          <a:p>
            <a:pPr>
              <a:buFont typeface="Arial"/>
              <a:buChar char="•"/>
            </a:pPr>
            <a:r>
              <a:rPr lang="uk-UA" dirty="0" smtClean="0"/>
              <a:t>Пресупозиція як засіб маніпулювання</a:t>
            </a:r>
            <a:r>
              <a:rPr lang="uk-UA" i="1" dirty="0" smtClean="0"/>
              <a:t> </a:t>
            </a:r>
            <a:r>
              <a:rPr lang="uk-UA" dirty="0" smtClean="0"/>
              <a:t>контентом</a:t>
            </a:r>
            <a:r>
              <a:rPr lang="uk-UA" i="1" dirty="0" smtClean="0"/>
              <a:t> 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Частина значення речення, представлена реципієнтові як ‘відоме’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Не змінюється при запереченні, питанні, модальних предикатах (мабуть, можливо, що...), трансформації в підрядне умови (якщо...)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Насправді інформація ніде раніше не аналізується, не пов’язується з часовим чи просторовим політичним контекстом (кол. соц. країни...)</a:t>
            </a:r>
            <a:endParaRPr lang="uk-UA" dirty="0"/>
          </a:p>
          <a:p>
            <a:pPr marL="273050" lvl="2" indent="0">
              <a:buNone/>
            </a:pPr>
            <a:endParaRPr lang="uk-UA" dirty="0" smtClean="0"/>
          </a:p>
          <a:p>
            <a:pPr lvl="2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6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45" y="332656"/>
            <a:ext cx="8536880" cy="738188"/>
          </a:xfrm>
        </p:spPr>
        <p:txBody>
          <a:bodyPr/>
          <a:lstStyle/>
          <a:p>
            <a:r>
              <a:rPr lang="uk-UA" dirty="0" smtClean="0"/>
              <a:t>Військово</a:t>
            </a:r>
            <a:r>
              <a:rPr lang="uk-UA" dirty="0"/>
              <a:t>-</a:t>
            </a:r>
            <a:r>
              <a:rPr lang="uk-UA" dirty="0" smtClean="0"/>
              <a:t>історичний дискурс: протидія створенню ворожого контентно-інформаційного поля </a:t>
            </a:r>
            <a:r>
              <a:rPr lang="en-GB" dirty="0" smtClean="0"/>
              <a:t>([</a:t>
            </a:r>
            <a:r>
              <a:rPr lang="uk-UA" dirty="0" smtClean="0"/>
              <a:t>1</a:t>
            </a:r>
            <a:r>
              <a:rPr lang="en-GB" dirty="0" smtClean="0"/>
              <a:t>])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9144000" cy="5184576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uk-UA" dirty="0" smtClean="0"/>
              <a:t>Військово-історичний дискурс: російське “побєдобєсіє” як актуалізація ностальгії за радянською ідентичністю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Міфи про війну колишню стали зброєю </a:t>
            </a:r>
            <a:r>
              <a:rPr lang="uk-UA" dirty="0"/>
              <a:t>у війні </a:t>
            </a:r>
            <a:r>
              <a:rPr lang="uk-UA" dirty="0" smtClean="0"/>
              <a:t>сучасній </a:t>
            </a:r>
            <a:r>
              <a:rPr lang="uk-UA" dirty="0"/>
              <a:t>(</a:t>
            </a:r>
            <a:r>
              <a:rPr lang="uk-UA" dirty="0" smtClean="0"/>
              <a:t>радіо Свобода</a:t>
            </a:r>
            <a:r>
              <a:rPr lang="uk-UA" dirty="0"/>
              <a:t>)</a:t>
            </a:r>
          </a:p>
          <a:p>
            <a:pPr lvl="2">
              <a:buFont typeface="Arial"/>
              <a:buChar char="•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://www.facebook.com/RadioSvoboda.Org/videos/10154793600251843</a:t>
            </a:r>
            <a:r>
              <a:rPr lang="en-US" dirty="0" smtClean="0">
                <a:hlinkClick r:id="rId2"/>
              </a:rPr>
              <a:t>/</a:t>
            </a:r>
            <a:r>
              <a:rPr lang="uk-UA" dirty="0" smtClean="0"/>
              <a:t> Концептуально-лінгвістичні: “</a:t>
            </a:r>
            <a:r>
              <a:rPr lang="uk-UA" i="1" dirty="0" smtClean="0"/>
              <a:t>Священна війна</a:t>
            </a:r>
            <a:r>
              <a:rPr lang="uk-UA" dirty="0" smtClean="0"/>
              <a:t>”, “</a:t>
            </a:r>
            <a:r>
              <a:rPr lang="uk-UA" i="1" dirty="0" smtClean="0"/>
              <a:t>велика перемога</a:t>
            </a:r>
            <a:r>
              <a:rPr lang="uk-UA" dirty="0" smtClean="0"/>
              <a:t>”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Привласненя та ре-інтерпретація художнього доробку: радянські пісні, кінофільми, символіка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Радянсько-російські військово-історичні міфи: спотворення і вибіркова деконтекстуалізація фактів, месіанська патетика</a:t>
            </a:r>
          </a:p>
          <a:p>
            <a:pPr>
              <a:buFont typeface="Arial"/>
              <a:buChar char="•"/>
            </a:pPr>
            <a:r>
              <a:rPr lang="uk-UA" dirty="0" smtClean="0"/>
              <a:t>Протидія в українському мистецькому просторі: переробка “</a:t>
            </a:r>
            <a:r>
              <a:rPr lang="ru-RU" dirty="0" smtClean="0"/>
              <a:t>песен великой победы</a:t>
            </a:r>
            <a:r>
              <a:rPr lang="uk-UA" dirty="0" smtClean="0"/>
              <a:t>”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Орест Лютий, Мірко Сабліч, Вадим Дубовський, “Зроблено в Україні”...</a:t>
            </a:r>
          </a:p>
          <a:p>
            <a:pPr>
              <a:buFont typeface="Arial"/>
              <a:buChar char="•"/>
            </a:pPr>
            <a:r>
              <a:rPr lang="uk-UA" dirty="0" smtClean="0"/>
              <a:t>Необхідність протидії в просторі військової історії 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7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832" y="245200"/>
            <a:ext cx="8679640" cy="738188"/>
          </a:xfrm>
        </p:spPr>
        <p:txBody>
          <a:bodyPr/>
          <a:lstStyle/>
          <a:p>
            <a:r>
              <a:rPr lang="uk-UA" dirty="0"/>
              <a:t>Протидія </a:t>
            </a:r>
            <a:r>
              <a:rPr lang="uk-UA" dirty="0" smtClean="0"/>
              <a:t>пропаганді в мистецькому поетичному просторі: поезія та філософія опору</a:t>
            </a:r>
            <a:r>
              <a:rPr lang="en-GB" dirty="0" smtClean="0"/>
              <a:t> (</a:t>
            </a:r>
            <a:r>
              <a:rPr lang="uk-UA" dirty="0" smtClean="0"/>
              <a:t>Бабич, 2016)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56" y="4653136"/>
            <a:ext cx="2839863" cy="2396634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2076000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262552"/>
            <a:ext cx="2699791" cy="1626028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0" lon="0" rev="420000"/>
            </a:camera>
            <a:lightRig rig="threePt" dir="t"/>
          </a:scene3d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rcRect l="-3259" r="-3259"/>
          <a:stretch>
            <a:fillRect/>
          </a:stretch>
        </p:blipFill>
        <p:spPr>
          <a:xfrm>
            <a:off x="0" y="1412875"/>
            <a:ext cx="3883467" cy="2003881"/>
          </a:xfrm>
          <a:ln>
            <a:solidFill>
              <a:schemeClr val="tx1"/>
            </a:solidFill>
          </a:ln>
          <a:scene3d>
            <a:camera prst="orthographicFront">
              <a:rot lat="0" lon="0" rev="2130000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438" y="1314611"/>
            <a:ext cx="6218914" cy="38403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608" y="3416756"/>
            <a:ext cx="3031560" cy="17382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6067" y="5154977"/>
            <a:ext cx="4192577" cy="602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6067" y="5757831"/>
            <a:ext cx="4192577" cy="9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0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422275"/>
            <a:ext cx="8429625" cy="738188"/>
          </a:xfrm>
        </p:spPr>
        <p:txBody>
          <a:bodyPr/>
          <a:lstStyle/>
          <a:p>
            <a:r>
              <a:rPr lang="uk-UA" dirty="0" smtClean="0"/>
              <a:t>Російська військово-історична пропаганда: лінгвістичні засоби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2144"/>
            <a:ext cx="4788024" cy="2860952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uk-UA" dirty="0"/>
              <a:t>Нав’язування </a:t>
            </a:r>
            <a:r>
              <a:rPr lang="uk-UA" dirty="0" smtClean="0"/>
              <a:t>міфологізованої </a:t>
            </a:r>
            <a:r>
              <a:rPr lang="uk-UA" dirty="0"/>
              <a:t>системи концептуальних </a:t>
            </a:r>
            <a:r>
              <a:rPr lang="uk-UA" dirty="0" smtClean="0"/>
              <a:t>вимірів і цінностей:</a:t>
            </a:r>
          </a:p>
          <a:p>
            <a:pPr lvl="2">
              <a:buFont typeface="Arial"/>
              <a:buChar char="•"/>
            </a:pPr>
            <a:r>
              <a:rPr lang="uk-UA" dirty="0"/>
              <a:t>У</a:t>
            </a:r>
            <a:r>
              <a:rPr lang="uk-UA" dirty="0" smtClean="0"/>
              <a:t> </a:t>
            </a:r>
            <a:r>
              <a:rPr lang="uk-UA" dirty="0"/>
              <a:t>демократичних </a:t>
            </a:r>
            <a:r>
              <a:rPr lang="uk-UA" dirty="0" smtClean="0"/>
              <a:t>країнах</a:t>
            </a:r>
            <a:r>
              <a:rPr lang="en-GB" dirty="0" smtClean="0"/>
              <a:t> </a:t>
            </a:r>
            <a:r>
              <a:rPr lang="uk-UA" dirty="0" smtClean="0"/>
              <a:t>повинні </a:t>
            </a:r>
            <a:r>
              <a:rPr lang="uk-UA" dirty="0"/>
              <a:t>сприйматися </a:t>
            </a:r>
            <a:r>
              <a:rPr lang="uk-UA" dirty="0" smtClean="0"/>
              <a:t>позитивно, але</a:t>
            </a:r>
          </a:p>
          <a:p>
            <a:pPr lvl="3">
              <a:buFont typeface="Arial"/>
              <a:buChar char="•"/>
            </a:pPr>
            <a:r>
              <a:rPr lang="uk-UA" dirty="0"/>
              <a:t>С</a:t>
            </a:r>
            <a:r>
              <a:rPr lang="uk-UA" dirty="0" smtClean="0"/>
              <a:t>уперечать системі історичних фактів чи сприйняттю подій їхніми учасниками: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85" y="1170767"/>
            <a:ext cx="4381415" cy="340374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33" y="4437112"/>
            <a:ext cx="9143999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71463" indent="-269875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542925" indent="-269875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8096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081088" indent="-269875" algn="l" rtl="0" eaLnBrk="0" fontAlgn="base" hangingPunct="0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3">
              <a:buFont typeface="Arial"/>
              <a:buChar char="•"/>
            </a:pPr>
            <a:r>
              <a:rPr lang="uk-UA" dirty="0" smtClean="0"/>
              <a:t>“</a:t>
            </a:r>
            <a:r>
              <a:rPr lang="uk-UA" i="1" dirty="0"/>
              <a:t>В</a:t>
            </a:r>
            <a:r>
              <a:rPr lang="uk-UA" i="1" dirty="0" smtClean="0"/>
              <a:t>изволення” країн Східної Європи та України від фашизму</a:t>
            </a:r>
          </a:p>
          <a:p>
            <a:pPr lvl="4">
              <a:buFont typeface="Arial"/>
              <a:buChar char="•"/>
            </a:pPr>
            <a:r>
              <a:rPr lang="uk-UA" dirty="0" smtClean="0"/>
              <a:t>не поєднується з масштабами репресій, військових і політичних злочинів радянської армії та адміністрації проти мирного населення</a:t>
            </a:r>
          </a:p>
          <a:p>
            <a:pPr lvl="4">
              <a:buFont typeface="Arial"/>
              <a:buChar char="•"/>
            </a:pPr>
            <a:r>
              <a:rPr lang="uk-UA" dirty="0" smtClean="0"/>
              <a:t>часто на порядок перевищують масштаби нацистських злочинів</a:t>
            </a:r>
          </a:p>
          <a:p>
            <a:pPr lvl="3">
              <a:buFont typeface="Arial"/>
              <a:buChar char="•"/>
            </a:pPr>
            <a:r>
              <a:rPr lang="uk-UA" dirty="0" smtClean="0"/>
              <a:t>Російська пропаганда визнає, але не пов’язує факти в систему</a:t>
            </a:r>
          </a:p>
          <a:p>
            <a:pPr lvl="4">
              <a:buFont typeface="Arial"/>
              <a:buChar char="•"/>
            </a:pPr>
            <a:r>
              <a:rPr lang="uk-UA" dirty="0" smtClean="0"/>
              <a:t>Принцип </a:t>
            </a:r>
            <a:r>
              <a:rPr lang="uk-UA" dirty="0"/>
              <a:t>підпорядкування об’єктивної істини владі (Scruton</a:t>
            </a:r>
            <a:r>
              <a:rPr lang="en-US" dirty="0"/>
              <a:t>, 2017</a:t>
            </a:r>
            <a:r>
              <a:rPr lang="uk-UA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22275"/>
            <a:ext cx="8248848" cy="738188"/>
          </a:xfrm>
        </p:spPr>
        <p:txBody>
          <a:bodyPr/>
          <a:lstStyle/>
          <a:p>
            <a:r>
              <a:rPr lang="uk-UA" dirty="0"/>
              <a:t>Лінгвістична фальсифікація історії Української дивізії “Галичина</a:t>
            </a:r>
            <a:r>
              <a:rPr lang="uk-UA" dirty="0" smtClean="0"/>
              <a:t>”: термін “</a:t>
            </a:r>
            <a:r>
              <a:rPr lang="uk-UA" i="1" dirty="0" smtClean="0"/>
              <a:t>есесівці</a:t>
            </a:r>
            <a:r>
              <a:rPr lang="uk-UA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556792"/>
            <a:ext cx="9108504" cy="5256584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uk-UA" dirty="0" smtClean="0"/>
              <a:t>Термінологічна пресупозиція назви: </a:t>
            </a:r>
            <a:r>
              <a:rPr lang="uk-UA" i="1" u="sng" dirty="0" smtClean="0"/>
              <a:t>(Ваффен-)СС</a:t>
            </a:r>
            <a:r>
              <a:rPr lang="uk-UA" i="1" dirty="0" smtClean="0"/>
              <a:t> Галичина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У повсякденному вжитку поза історичним дискурсом – формується асоціація з каральними формуваннями ~ айнзацгрупи СС/СД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Лише на цій основі (!) звинувачення в колективних військових злочинах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Історики: так, це є спотворенням фактів; але: не усвідомлюють що вжиток термінів з СС формує </a:t>
            </a:r>
            <a:r>
              <a:rPr lang="uk-UA" dirty="0"/>
              <a:t>в масовій </a:t>
            </a:r>
            <a:r>
              <a:rPr lang="uk-UA" dirty="0" smtClean="0"/>
              <a:t>свідомості цю хибну асоціацію</a:t>
            </a:r>
          </a:p>
          <a:p>
            <a:pPr>
              <a:buFont typeface="Arial"/>
              <a:buChar char="•"/>
            </a:pPr>
            <a:r>
              <a:rPr lang="uk-UA" dirty="0" smtClean="0"/>
              <a:t>Визнані історичні факти: частини Вермахту і Ваффен-СС</a:t>
            </a:r>
            <a:r>
              <a:rPr lang="en-GB" dirty="0"/>
              <a:t>:</a:t>
            </a:r>
            <a:r>
              <a:rPr lang="uk-UA" dirty="0" smtClean="0"/>
              <a:t> 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Однакова зброя, вишкіл, бойові завдання на фронті, не брали участь в каральних операціях проти мирного населення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Ваффен-СС більш дисципліновані, часто добровольчі ~ “гвардійські”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Термін з СС в Дивізії Галичина не вживали: лише “Українська дивізія”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Іноземні вояки не використовували “СС”: ін. відзнаки, Ваффен + звання</a:t>
            </a:r>
          </a:p>
          <a:p>
            <a:pPr lvl="2">
              <a:buFont typeface="Arial"/>
              <a:buChar char="•"/>
            </a:pPr>
            <a:r>
              <a:rPr lang="uk-UA" dirty="0" smtClean="0"/>
              <a:t>Більші підстави для назви “Гренадерська” дивізія – тільки це не відповідає завданням російської пропаганди...</a:t>
            </a:r>
          </a:p>
        </p:txBody>
      </p:sp>
    </p:spTree>
    <p:extLst>
      <p:ext uri="{BB962C8B-B14F-4D97-AF65-F5344CB8AC3E}">
        <p14:creationId xmlns:p14="http://schemas.microsoft.com/office/powerpoint/2010/main" val="259078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sic">
  <a:themeElements>
    <a:clrScheme name="basic 1">
      <a:dk1>
        <a:srgbClr val="000005"/>
      </a:dk1>
      <a:lt1>
        <a:srgbClr val="FFFFFF"/>
      </a:lt1>
      <a:dk2>
        <a:srgbClr val="FFFFFF"/>
      </a:dk2>
      <a:lt2>
        <a:srgbClr val="808080"/>
      </a:lt2>
      <a:accent1>
        <a:srgbClr val="00502F"/>
      </a:accent1>
      <a:accent2>
        <a:srgbClr val="C41230"/>
      </a:accent2>
      <a:accent3>
        <a:srgbClr val="FFFFFF"/>
      </a:accent3>
      <a:accent4>
        <a:srgbClr val="000003"/>
      </a:accent4>
      <a:accent5>
        <a:srgbClr val="AAB3AD"/>
      </a:accent5>
      <a:accent6>
        <a:srgbClr val="B10F2A"/>
      </a:accent6>
      <a:hlink>
        <a:srgbClr val="E9E2D3"/>
      </a:hlink>
      <a:folHlink>
        <a:srgbClr val="99CC00"/>
      </a:folHlink>
    </a:clrScheme>
    <a:fontScheme name="bas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sic 1">
        <a:dk1>
          <a:srgbClr val="000005"/>
        </a:dk1>
        <a:lt1>
          <a:srgbClr val="FFFFFF"/>
        </a:lt1>
        <a:dk2>
          <a:srgbClr val="FFFFFF"/>
        </a:dk2>
        <a:lt2>
          <a:srgbClr val="808080"/>
        </a:lt2>
        <a:accent1>
          <a:srgbClr val="00502F"/>
        </a:accent1>
        <a:accent2>
          <a:srgbClr val="C41230"/>
        </a:accent2>
        <a:accent3>
          <a:srgbClr val="FFFFFF"/>
        </a:accent3>
        <a:accent4>
          <a:srgbClr val="000003"/>
        </a:accent4>
        <a:accent5>
          <a:srgbClr val="AAB3AD"/>
        </a:accent5>
        <a:accent6>
          <a:srgbClr val="B10F2A"/>
        </a:accent6>
        <a:hlink>
          <a:srgbClr val="E9E2D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basic</Template>
  <TotalTime>4944</TotalTime>
  <Words>3665</Words>
  <Application>Microsoft Macintosh PowerPoint</Application>
  <PresentationFormat>On-screen Show (4:3)</PresentationFormat>
  <Paragraphs>196</Paragraphs>
  <Slides>21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basic</vt:lpstr>
      <vt:lpstr>Деконструкція дискурсу російської пропаганди в військовій історії     Виявлення лінгвістичнх засобів фальсифікації      історії Української дивізії “Галичина”</vt:lpstr>
      <vt:lpstr>Огляд</vt:lpstr>
      <vt:lpstr>Сучасна гібридна агресія: вороже контентне поле та інформаційні атаки</vt:lpstr>
      <vt:lpstr>Лінгвістичні засоби російської пропаганди</vt:lpstr>
      <vt:lpstr>Лінгвістичні засоби російської пропаганди</vt:lpstr>
      <vt:lpstr>Військово-історичний дискурс: протидія створенню ворожого контентно-інформаційного поля ([1])</vt:lpstr>
      <vt:lpstr>Протидія пропаганді в мистецькому поетичному просторі: поезія та філософія опору (Бабич, 2016)</vt:lpstr>
      <vt:lpstr>Російська військово-історична пропаганда: лінгвістичні засоби</vt:lpstr>
      <vt:lpstr>Лінгвістична фальсифікація історії Української дивізії “Галичина”: термін “есесівці”</vt:lpstr>
      <vt:lpstr>Пор.: Відзнаки німецьких та українських дивізійників (Logusz, 1997)</vt:lpstr>
      <vt:lpstr>Лінгвістична фальсифікація історії Української дивізії “Галичина”: термін “колабораціонізм”</vt:lpstr>
      <vt:lpstr>Далі частково спираємося на свідчення  Романа Дубиняка, м. Лідс, Великобританія</vt:lpstr>
      <vt:lpstr>Що не вкладається в концепт “колабораціонізм”</vt:lpstr>
      <vt:lpstr>Що не вкладається в концепт “колабораціонізм”</vt:lpstr>
      <vt:lpstr>Українська дивізія і УПА: когнітивний дисонанс у російської пропаганди</vt:lpstr>
      <vt:lpstr>Останній міф: “дивізійників не видали до СРСР, бо ті були добрі католики, за яких попросив Папа”</vt:lpstr>
      <vt:lpstr>Командувач Дивізії генерал Шандрук – з 1939 командувач у Польській армії, союзник Великобританії у 2-ій світовій </vt:lpstr>
      <vt:lpstr>Українська дивізія “Галичина” як союзник Великобританії</vt:lpstr>
      <vt:lpstr>Внесок дивізійників у формування професійної армії Великобританії </vt:lpstr>
      <vt:lpstr> Роман Дубиняк</vt:lpstr>
      <vt:lpstr>Використана література</vt:lpstr>
    </vt:vector>
  </TitlesOfParts>
  <Company>School of Computing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contrast colours will help audiences to read text from a distance</dc:title>
  <dc:creator>Administrator</dc:creator>
  <cp:lastModifiedBy>Bogdan Babych</cp:lastModifiedBy>
  <cp:revision>517</cp:revision>
  <dcterms:created xsi:type="dcterms:W3CDTF">2007-07-19T09:21:37Z</dcterms:created>
  <dcterms:modified xsi:type="dcterms:W3CDTF">2017-05-24T22:25:52Z</dcterms:modified>
</cp:coreProperties>
</file>